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7" r:id="rId5"/>
    <p:sldId id="317" r:id="rId6"/>
    <p:sldId id="272" r:id="rId7"/>
    <p:sldId id="368" r:id="rId8"/>
    <p:sldId id="369" r:id="rId9"/>
    <p:sldId id="370" r:id="rId10"/>
    <p:sldId id="372" r:id="rId11"/>
    <p:sldId id="375" r:id="rId12"/>
    <p:sldId id="379" r:id="rId13"/>
    <p:sldId id="384" r:id="rId14"/>
    <p:sldId id="385" r:id="rId15"/>
    <p:sldId id="415" r:id="rId16"/>
    <p:sldId id="386" r:id="rId17"/>
    <p:sldId id="387" r:id="rId18"/>
    <p:sldId id="388" r:id="rId19"/>
    <p:sldId id="389" r:id="rId20"/>
    <p:sldId id="416" r:id="rId21"/>
    <p:sldId id="380" r:id="rId22"/>
    <p:sldId id="382" r:id="rId23"/>
    <p:sldId id="383" r:id="rId24"/>
    <p:sldId id="381" r:id="rId25"/>
    <p:sldId id="417" r:id="rId26"/>
    <p:sldId id="376" r:id="rId27"/>
    <p:sldId id="377" r:id="rId28"/>
    <p:sldId id="378" r:id="rId29"/>
    <p:sldId id="373" r:id="rId30"/>
    <p:sldId id="374" r:id="rId31"/>
    <p:sldId id="371" r:id="rId32"/>
    <p:sldId id="390" r:id="rId33"/>
    <p:sldId id="418" r:id="rId34"/>
    <p:sldId id="391" r:id="rId35"/>
    <p:sldId id="392" r:id="rId36"/>
    <p:sldId id="393" r:id="rId37"/>
    <p:sldId id="419" r:id="rId38"/>
    <p:sldId id="394" r:id="rId39"/>
    <p:sldId id="395" r:id="rId40"/>
    <p:sldId id="396" r:id="rId41"/>
    <p:sldId id="397" r:id="rId42"/>
    <p:sldId id="398" r:id="rId43"/>
    <p:sldId id="399" r:id="rId44"/>
    <p:sldId id="420" r:id="rId45"/>
    <p:sldId id="400" r:id="rId46"/>
    <p:sldId id="401" r:id="rId47"/>
    <p:sldId id="402" r:id="rId48"/>
    <p:sldId id="421" r:id="rId49"/>
    <p:sldId id="403" r:id="rId50"/>
    <p:sldId id="404" r:id="rId51"/>
    <p:sldId id="405" r:id="rId52"/>
    <p:sldId id="406" r:id="rId53"/>
    <p:sldId id="407" r:id="rId54"/>
    <p:sldId id="422" r:id="rId55"/>
    <p:sldId id="423" r:id="rId56"/>
    <p:sldId id="424" r:id="rId57"/>
    <p:sldId id="425" r:id="rId58"/>
    <p:sldId id="426" r:id="rId59"/>
    <p:sldId id="428" r:id="rId60"/>
    <p:sldId id="36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9F10617-C6CE-4F0E-BB50-F300C30E998E}">
          <p14:sldIdLst>
            <p14:sldId id="257"/>
            <p14:sldId id="317"/>
            <p14:sldId id="272"/>
            <p14:sldId id="368"/>
            <p14:sldId id="369"/>
            <p14:sldId id="370"/>
            <p14:sldId id="372"/>
            <p14:sldId id="375"/>
            <p14:sldId id="379"/>
            <p14:sldId id="384"/>
            <p14:sldId id="385"/>
            <p14:sldId id="415"/>
            <p14:sldId id="386"/>
            <p14:sldId id="387"/>
            <p14:sldId id="388"/>
            <p14:sldId id="389"/>
            <p14:sldId id="416"/>
            <p14:sldId id="380"/>
            <p14:sldId id="382"/>
            <p14:sldId id="383"/>
            <p14:sldId id="381"/>
            <p14:sldId id="417"/>
            <p14:sldId id="376"/>
            <p14:sldId id="377"/>
            <p14:sldId id="378"/>
            <p14:sldId id="373"/>
            <p14:sldId id="374"/>
            <p14:sldId id="371"/>
            <p14:sldId id="390"/>
            <p14:sldId id="418"/>
            <p14:sldId id="391"/>
            <p14:sldId id="392"/>
            <p14:sldId id="393"/>
            <p14:sldId id="419"/>
            <p14:sldId id="394"/>
            <p14:sldId id="395"/>
            <p14:sldId id="396"/>
            <p14:sldId id="397"/>
            <p14:sldId id="398"/>
            <p14:sldId id="399"/>
            <p14:sldId id="420"/>
            <p14:sldId id="400"/>
            <p14:sldId id="401"/>
            <p14:sldId id="402"/>
            <p14:sldId id="421"/>
            <p14:sldId id="403"/>
            <p14:sldId id="404"/>
            <p14:sldId id="405"/>
            <p14:sldId id="406"/>
            <p14:sldId id="407"/>
            <p14:sldId id="422"/>
            <p14:sldId id="423"/>
            <p14:sldId id="424"/>
            <p14:sldId id="425"/>
            <p14:sldId id="426"/>
            <p14:sldId id="428"/>
            <p14:sldId id="3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6376" autoAdjust="0"/>
  </p:normalViewPr>
  <p:slideViewPr>
    <p:cSldViewPr>
      <p:cViewPr>
        <p:scale>
          <a:sx n="80" d="100"/>
          <a:sy n="80" d="100"/>
        </p:scale>
        <p:origin x="-1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D170-4806-453D-9D06-814D60798330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28889-21C0-472C-AB73-7FDA5A5B39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4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35326" TargetMode="External"/><Relationship Id="rId2" Type="http://schemas.openxmlformats.org/officeDocument/2006/relationships/hyperlink" Target="http://www.microsoft.com/windowsserversystem/updateservices/downloads/wsus.msp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technet.microsoft.com/pt-br/library/aa996829(EXCHG.80).aspx" TargetMode="External"/><Relationship Id="rId13" Type="http://schemas.openxmlformats.org/officeDocument/2006/relationships/hyperlink" Target="http://technet.microsoft.com/pt-br/library/aa996775(EXCHG.80).aspx" TargetMode="External"/><Relationship Id="rId18" Type="http://schemas.openxmlformats.org/officeDocument/2006/relationships/hyperlink" Target="http://technet.microsoft.com/pt-br/library/bb201699(EXCHG.80).aspx" TargetMode="External"/><Relationship Id="rId3" Type="http://schemas.openxmlformats.org/officeDocument/2006/relationships/hyperlink" Target="http://technet.microsoft.com/pt-br/library/bb232184(EXCHG.80).aspx" TargetMode="External"/><Relationship Id="rId21" Type="http://schemas.openxmlformats.org/officeDocument/2006/relationships/hyperlink" Target="http://technet.microsoft.com/pt-br/library/bb125141(EXCHG.80).aspx" TargetMode="External"/><Relationship Id="rId7" Type="http://schemas.openxmlformats.org/officeDocument/2006/relationships/hyperlink" Target="http://technet.microsoft.com/pt-br/library/bb400932(EXCHG.80).aspx" TargetMode="External"/><Relationship Id="rId12" Type="http://schemas.openxmlformats.org/officeDocument/2006/relationships/hyperlink" Target="http://technet.microsoft.com/pt-br/library/bb124024(EXCHG.80).aspx" TargetMode="External"/><Relationship Id="rId17" Type="http://schemas.openxmlformats.org/officeDocument/2006/relationships/hyperlink" Target="http://technet.microsoft.com/pt-br/library/bb123698(EXCHG.80).aspx" TargetMode="External"/><Relationship Id="rId2" Type="http://schemas.openxmlformats.org/officeDocument/2006/relationships/hyperlink" Target="http://technet.microsoft.com/pt-br/library/bb125134(EXCHG.80).aspx" TargetMode="External"/><Relationship Id="rId16" Type="http://schemas.openxmlformats.org/officeDocument/2006/relationships/hyperlink" Target="http://technet.microsoft.com/pt-br/library/bb123974(EXCHG.80).aspx" TargetMode="External"/><Relationship Id="rId20" Type="http://schemas.openxmlformats.org/officeDocument/2006/relationships/hyperlink" Target="http://technet.microsoft.com/pt-br/library/bb124496(EXCHG.80).aspx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chnet.microsoft.com/pt-br/library/aa997850(EXCHG.80).aspx" TargetMode="External"/><Relationship Id="rId11" Type="http://schemas.openxmlformats.org/officeDocument/2006/relationships/hyperlink" Target="http://technet.microsoft.com/pt-br/library/aa996562(EXCHG.80).aspx" TargetMode="External"/><Relationship Id="rId24" Type="http://schemas.openxmlformats.org/officeDocument/2006/relationships/hyperlink" Target="http://technet.microsoft.com/pt-br/library/aa997673(EXCHG.80).aspx" TargetMode="External"/><Relationship Id="rId5" Type="http://schemas.openxmlformats.org/officeDocument/2006/relationships/hyperlink" Target="http://technet.microsoft.com/pt-br/library/bb124397(EXCHG.80).aspx" TargetMode="External"/><Relationship Id="rId15" Type="http://schemas.openxmlformats.org/officeDocument/2006/relationships/hyperlink" Target="http://technet.microsoft.com/pt-br/library/aa998616(EXCHG.80).aspx" TargetMode="External"/><Relationship Id="rId23" Type="http://schemas.openxmlformats.org/officeDocument/2006/relationships/hyperlink" Target="http://technet.microsoft.com/pt-br/library/bb430778(EXCHG.80).aspx" TargetMode="External"/><Relationship Id="rId10" Type="http://schemas.openxmlformats.org/officeDocument/2006/relationships/hyperlink" Target="http://technet.microsoft.com/pt-br/library/bb124701(EXCHG.80).aspx" TargetMode="External"/><Relationship Id="rId19" Type="http://schemas.openxmlformats.org/officeDocument/2006/relationships/hyperlink" Target="http://technet.microsoft.com/pt-br/library/bb123480(EXCHG.80).aspx" TargetMode="External"/><Relationship Id="rId4" Type="http://schemas.openxmlformats.org/officeDocument/2006/relationships/hyperlink" Target="http://technet.microsoft.com/pt-br/library/aa997610(EXCHG.80).aspx" TargetMode="External"/><Relationship Id="rId9" Type="http://schemas.openxmlformats.org/officeDocument/2006/relationships/hyperlink" Target="http://go.microsoft.com/fwlink/?LinkId=34165" TargetMode="External"/><Relationship Id="rId14" Type="http://schemas.openxmlformats.org/officeDocument/2006/relationships/hyperlink" Target="http://technet.microsoft.com/pt-br/library/bb123494(EXCHG.80).aspx" TargetMode="External"/><Relationship Id="rId22" Type="http://schemas.openxmlformats.org/officeDocument/2006/relationships/hyperlink" Target="http://technet.microsoft.com/pt-br/library/bb124932(EXCHG.80).aspx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guilhermelima" TargetMode="External"/><Relationship Id="rId2" Type="http://schemas.openxmlformats.org/officeDocument/2006/relationships/hyperlink" Target="http://www.solucoesms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12794" y="620688"/>
            <a:ext cx="87005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dirty="0">
                <a:solidFill>
                  <a:schemeClr val="tx2">
                    <a:lumMod val="75000"/>
                  </a:schemeClr>
                </a:solidFill>
              </a:rPr>
              <a:t>Administração de Serviços de Redes </a:t>
            </a:r>
            <a:endParaRPr lang="pt-BR" sz="4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pt-BR" sz="4400" b="1" dirty="0" smtClean="0">
                <a:solidFill>
                  <a:schemeClr val="tx2">
                    <a:lumMod val="75000"/>
                  </a:schemeClr>
                </a:solidFill>
              </a:rPr>
              <a:t>em </a:t>
            </a:r>
            <a:r>
              <a:rPr lang="pt-BR" sz="4400" b="1" dirty="0">
                <a:solidFill>
                  <a:schemeClr val="tx2">
                    <a:lumMod val="75000"/>
                  </a:schemeClr>
                </a:solidFill>
              </a:rPr>
              <a:t>Windows Server 2008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7505" y="6054387"/>
            <a:ext cx="892899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Guilherme Lima</a:t>
            </a:r>
          </a:p>
          <a:p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MCITP Enterprise Administrator / MCITP Server Administrator </a:t>
            </a:r>
          </a:p>
          <a:p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5x MCTS / MCSA / MCDST / MCP / TCF / Auditor ISO 20000 </a:t>
            </a: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16" y="1941934"/>
            <a:ext cx="4191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59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 – Heranças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5516" y="1124744"/>
            <a:ext cx="87129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Heranças de Group Policy</a:t>
            </a:r>
          </a:p>
          <a:p>
            <a:r>
              <a:rPr lang="pt-BR" sz="1600" dirty="0" smtClean="0"/>
              <a:t>Como no </a:t>
            </a:r>
            <a:r>
              <a:rPr lang="pt-BR" sz="1600" dirty="0"/>
              <a:t>exemplo acima, o que aconteceria se fosse configurada uma GPO no Domínio para mudar a senha a cada 30 dias ? Haveria um conflito de GPOs, pois no Site está configurado para mudar a senha a cada 50 dias. Por isso é importante entender como ocorrem as heranças de GPOs.</a:t>
            </a:r>
          </a:p>
          <a:p>
            <a:r>
              <a:rPr lang="pt-BR" sz="1600" dirty="0"/>
              <a:t>Por default, quem está mais próximo do usuário tem preferência na aplicação da GPO sobre as configurações mais genéricas. No nosso exemplo, a GPO do Domínio será aplicada.</a:t>
            </a:r>
          </a:p>
          <a:p>
            <a:r>
              <a:rPr lang="pt-BR" sz="1600" dirty="0" smtClean="0"/>
              <a:t>Entretanto</a:t>
            </a:r>
            <a:r>
              <a:rPr lang="pt-BR" sz="1600" dirty="0"/>
              <a:t>, o Administrador do Sistema pode alterar esse comportamento através de duas opções descritas abaixo</a:t>
            </a:r>
            <a:r>
              <a:rPr lang="pt-BR" sz="1600" dirty="0" smtClean="0"/>
              <a:t>:</a:t>
            </a:r>
          </a:p>
          <a:p>
            <a:endParaRPr lang="pt-BR" sz="1600" dirty="0"/>
          </a:p>
          <a:p>
            <a:r>
              <a:rPr lang="pt-BR" sz="1600" b="1" dirty="0"/>
              <a:t>Block Policy Inheritance ( Bloquear heranças de políticas)</a:t>
            </a:r>
            <a:r>
              <a:rPr lang="pt-BR" sz="1600" dirty="0"/>
              <a:t> </a:t>
            </a:r>
          </a:p>
          <a:p>
            <a:r>
              <a:rPr lang="pt-BR" sz="1600" dirty="0"/>
              <a:t>Especifica que as configurações da GPO para um objeto não será herdada do nível superior. Isso é muito usado quando se tem uma OU dentro de outra e você quer aplicar uma configuração específica para aquela OU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r>
              <a:rPr lang="pt-BR" sz="1600" b="1" dirty="0"/>
              <a:t>Force Policy Inheritance ( Forçar herança de políticas)</a:t>
            </a:r>
            <a:r>
              <a:rPr lang="pt-BR" sz="1600" dirty="0"/>
              <a:t> </a:t>
            </a:r>
          </a:p>
          <a:p>
            <a:r>
              <a:rPr lang="pt-BR" sz="1600" dirty="0"/>
              <a:t>Especifica que você não permitirá que níveis filhos possam sobrescrever suas configurações de GPO. Por exemplo: Sou administrador de um site da minha empresa e criei uma política de senha forte através de GPO com 9 caracteres e não quero que o Administrador do Domínio e nem o das </a:t>
            </a:r>
            <a:r>
              <a:rPr lang="pt-BR" sz="1600" dirty="0" err="1"/>
              <a:t>OUs</a:t>
            </a:r>
            <a:r>
              <a:rPr lang="pt-BR" sz="1600" dirty="0"/>
              <a:t> dos domínios possam sobrescrever minha política. Neste caso eu crio minha GPO, aplico ao Site e marco a opção de Force Policy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89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1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1520" y="1196752"/>
            <a:ext cx="864096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Crie uma política que aplique sobre os seguintes itens:</a:t>
            </a:r>
          </a:p>
          <a:p>
            <a:endParaRPr lang="pt-BR" dirty="0"/>
          </a:p>
          <a:p>
            <a:r>
              <a:rPr lang="pt-BR" b="1" dirty="0" smtClean="0"/>
              <a:t>Computadores: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Bloqueio de conta quando o cliente errar a senha 3 vezes</a:t>
            </a:r>
          </a:p>
          <a:p>
            <a:r>
              <a:rPr lang="pt-BR" sz="1100" dirty="0" smtClean="0"/>
              <a:t>(caminho: computer configuration\policies\windows settings\</a:t>
            </a:r>
            <a:r>
              <a:rPr lang="pt-BR" sz="1100" dirty="0" err="1" smtClean="0"/>
              <a:t>security</a:t>
            </a:r>
            <a:r>
              <a:rPr lang="pt-BR" sz="1100" dirty="0" smtClean="0"/>
              <a:t> settings\</a:t>
            </a:r>
            <a:r>
              <a:rPr lang="pt-BR" sz="1100" dirty="0" err="1" smtClean="0"/>
              <a:t>account</a:t>
            </a:r>
            <a:r>
              <a:rPr lang="pt-BR" sz="1100" dirty="0" smtClean="0"/>
              <a:t> policies\</a:t>
            </a:r>
            <a:r>
              <a:rPr lang="pt-BR" sz="1100" dirty="0" err="1" smtClean="0"/>
              <a:t>account</a:t>
            </a:r>
            <a:r>
              <a:rPr lang="pt-BR" sz="1100" dirty="0" smtClean="0"/>
              <a:t> lockout policies\</a:t>
            </a:r>
            <a:r>
              <a:rPr lang="pt-BR" sz="1100" dirty="0" err="1" smtClean="0"/>
              <a:t>account</a:t>
            </a:r>
            <a:r>
              <a:rPr lang="pt-BR" sz="1100" dirty="0"/>
              <a:t> </a:t>
            </a:r>
            <a:r>
              <a:rPr lang="pt-BR" sz="1100" dirty="0" smtClean="0"/>
              <a:t>lockout threshold)</a:t>
            </a: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smtClean="0"/>
              <a:t>Duração de bloqueio de conta para 5 minutos</a:t>
            </a:r>
            <a:endParaRPr lang="pt-BR" sz="1200" dirty="0" smtClean="0"/>
          </a:p>
          <a:p>
            <a:r>
              <a:rPr lang="pt-BR" sz="1200" dirty="0"/>
              <a:t>(caminho: computer configuration\policies\</a:t>
            </a:r>
            <a:r>
              <a:rPr lang="pt-BR" sz="1200" dirty="0" err="1"/>
              <a:t>windows</a:t>
            </a:r>
            <a:r>
              <a:rPr lang="pt-BR" sz="1200" dirty="0"/>
              <a:t> settings\</a:t>
            </a:r>
            <a:r>
              <a:rPr lang="pt-BR" sz="1200" dirty="0" err="1"/>
              <a:t>security</a:t>
            </a:r>
            <a:r>
              <a:rPr lang="pt-BR" sz="1200" dirty="0"/>
              <a:t> settings\</a:t>
            </a:r>
            <a:r>
              <a:rPr lang="pt-BR" sz="1200" dirty="0" err="1"/>
              <a:t>account</a:t>
            </a:r>
            <a:r>
              <a:rPr lang="pt-BR" sz="1200" dirty="0"/>
              <a:t> policies\</a:t>
            </a:r>
            <a:r>
              <a:rPr lang="pt-BR" sz="1200" dirty="0" err="1"/>
              <a:t>account</a:t>
            </a:r>
            <a:r>
              <a:rPr lang="pt-BR" sz="1200" dirty="0"/>
              <a:t> lockout policies\</a:t>
            </a:r>
            <a:r>
              <a:rPr lang="pt-BR" sz="1200" dirty="0" err="1"/>
              <a:t>account</a:t>
            </a:r>
            <a:r>
              <a:rPr lang="pt-BR" sz="1200" dirty="0"/>
              <a:t> lockout </a:t>
            </a:r>
            <a:r>
              <a:rPr lang="pt-BR" sz="1200" dirty="0" smtClean="0"/>
              <a:t>duration)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Liberar o acesso do usuário após 5 minutos</a:t>
            </a:r>
          </a:p>
          <a:p>
            <a:r>
              <a:rPr lang="pt-BR" sz="1200" dirty="0"/>
              <a:t>(caminho: computer configuration\policies\windows settings\</a:t>
            </a:r>
            <a:r>
              <a:rPr lang="pt-BR" sz="1200" dirty="0" err="1"/>
              <a:t>security</a:t>
            </a:r>
            <a:r>
              <a:rPr lang="pt-BR" sz="1200" dirty="0"/>
              <a:t> settings\account policies\account lockout </a:t>
            </a:r>
            <a:r>
              <a:rPr lang="pt-BR" sz="1200" dirty="0" smtClean="0"/>
              <a:t>\reset account lockout counter after)</a:t>
            </a:r>
          </a:p>
          <a:p>
            <a:endParaRPr lang="pt-BR" dirty="0"/>
          </a:p>
          <a:p>
            <a:r>
              <a:rPr lang="pt-BR" b="1" dirty="0" smtClean="0"/>
              <a:t>Usuários: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Modifique o “Browser Title” ou “Título do Browser” para “Acesso Monitorado”</a:t>
            </a:r>
          </a:p>
          <a:p>
            <a:r>
              <a:rPr lang="pt-BR" sz="1200" dirty="0" smtClean="0"/>
              <a:t>(caminho: user configuration\ policies \ windows settings \ internet explorer maintenance \ browser user interface)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Bloquear o usuário de acessar o Painel de Controle</a:t>
            </a:r>
          </a:p>
          <a:p>
            <a:r>
              <a:rPr lang="pt-BR" sz="1200" dirty="0" smtClean="0"/>
              <a:t>(</a:t>
            </a:r>
            <a:r>
              <a:rPr lang="pt-BR" sz="1200" dirty="0"/>
              <a:t>caminho: user configuration\ policies \ </a:t>
            </a:r>
            <a:r>
              <a:rPr lang="pt-BR" sz="1200" dirty="0" smtClean="0"/>
              <a:t>administrative templates \ control panel \ Prohibit access </a:t>
            </a:r>
            <a:r>
              <a:rPr lang="pt-BR" sz="1200" dirty="0" err="1" smtClean="0"/>
              <a:t>to</a:t>
            </a:r>
            <a:r>
              <a:rPr lang="pt-BR" sz="1200" dirty="0" smtClean="0"/>
              <a:t> the Control Panel)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9677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Gerência de arquivos</a:t>
            </a:r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Gerência de arquivos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1520" y="1196752"/>
            <a:ext cx="86409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A regra que usaremos aqui é conhecida como DFSR (</a:t>
            </a:r>
            <a:r>
              <a:rPr lang="pt-BR" sz="1600" dirty="0" err="1" smtClean="0"/>
              <a:t>Distributed</a:t>
            </a:r>
            <a:r>
              <a:rPr lang="pt-BR" sz="1600" dirty="0" smtClean="0"/>
              <a:t> File Service Replication)</a:t>
            </a:r>
            <a:endParaRPr lang="pt-BR" sz="1100" dirty="0" smtClean="0"/>
          </a:p>
          <a:p>
            <a:endParaRPr lang="pt-BR" dirty="0" smtClean="0"/>
          </a:p>
          <a:p>
            <a:r>
              <a:rPr lang="pt-BR" dirty="0"/>
              <a:t>Um dos objetivos da tecnologia da informação (TI) em grupos de médias e grandes organizações é </a:t>
            </a:r>
            <a:r>
              <a:rPr lang="pt-BR" dirty="0" smtClean="0"/>
              <a:t>o de gerenciar </a:t>
            </a:r>
            <a:r>
              <a:rPr lang="pt-BR" dirty="0"/>
              <a:t>servidores de arquivo e dos seus recursos de forma eficiente, mantendo-os disponíveis e </a:t>
            </a:r>
            <a:r>
              <a:rPr lang="pt-BR" dirty="0" smtClean="0"/>
              <a:t>seguros </a:t>
            </a:r>
            <a:r>
              <a:rPr lang="pt-BR" dirty="0"/>
              <a:t>para os usuários. Como organizações se expandem para incluir mais usuários e </a:t>
            </a:r>
            <a:r>
              <a:rPr lang="pt-BR" dirty="0" smtClean="0"/>
              <a:t>servidores se </a:t>
            </a:r>
            <a:r>
              <a:rPr lang="pt-BR" dirty="0"/>
              <a:t>que estão localizados em um site ou em sites geograficamente </a:t>
            </a:r>
            <a:r>
              <a:rPr lang="pt-BR" dirty="0" smtClean="0"/>
              <a:t>distribuídos? </a:t>
            </a:r>
          </a:p>
          <a:p>
            <a:endParaRPr lang="pt-BR" dirty="0" smtClean="0"/>
          </a:p>
          <a:p>
            <a:r>
              <a:rPr lang="pt-BR" dirty="0"/>
              <a:t>A</a:t>
            </a:r>
            <a:r>
              <a:rPr lang="pt-BR" dirty="0" smtClean="0"/>
              <a:t>dministradores </a:t>
            </a:r>
            <a:r>
              <a:rPr lang="pt-BR" dirty="0"/>
              <a:t>cada vez mais </a:t>
            </a:r>
            <a:r>
              <a:rPr lang="pt-BR" dirty="0" smtClean="0"/>
              <a:t>sentem dificuldade para </a:t>
            </a:r>
            <a:r>
              <a:rPr lang="pt-BR" dirty="0"/>
              <a:t>manter os usuários conectados aos arquivos que precisam. Por um lado, o armazenamento de arquivos em servidores distribuídos torna os arquivos disponíveis para mais usuários e diminui a latência e uso da banda quando os servidores estão localizados perto de usuários. Por outro lado, </a:t>
            </a:r>
            <a:r>
              <a:rPr lang="pt-BR" dirty="0" smtClean="0"/>
              <a:t>com </a:t>
            </a:r>
            <a:r>
              <a:rPr lang="pt-BR" dirty="0"/>
              <a:t>o número de aumentos de servidores distribuídos, os usuários tem dificuldade para localizar arquivos que precisam, e aumentar os custos operacionais.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9355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Gerência de arquivos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1520" y="1166843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DFSR </a:t>
            </a:r>
            <a:r>
              <a:rPr lang="pt-BR" dirty="0"/>
              <a:t>é um novo </a:t>
            </a:r>
            <a:r>
              <a:rPr lang="pt-BR" dirty="0" smtClean="0"/>
              <a:t>serviço baseado </a:t>
            </a:r>
            <a:r>
              <a:rPr lang="pt-BR" dirty="0"/>
              <a:t>em </a:t>
            </a:r>
            <a:r>
              <a:rPr lang="pt-BR" dirty="0" smtClean="0"/>
              <a:t>mecanismos </a:t>
            </a:r>
            <a:r>
              <a:rPr lang="pt-BR" dirty="0"/>
              <a:t>de </a:t>
            </a:r>
            <a:r>
              <a:rPr lang="pt-BR" dirty="0" smtClean="0"/>
              <a:t>replicação de </a:t>
            </a:r>
            <a:r>
              <a:rPr lang="pt-BR" dirty="0"/>
              <a:t>vários mestres que </a:t>
            </a:r>
            <a:r>
              <a:rPr lang="pt-BR" dirty="0" smtClean="0"/>
              <a:t>suportam </a:t>
            </a:r>
            <a:r>
              <a:rPr lang="pt-BR" dirty="0"/>
              <a:t>agendamento de replicação e otimização de largura de banda. </a:t>
            </a:r>
            <a:r>
              <a:rPr lang="pt-BR" dirty="0" smtClean="0"/>
              <a:t>O DFSR </a:t>
            </a:r>
            <a:r>
              <a:rPr lang="pt-BR" dirty="0"/>
              <a:t>usa um protocolo de compressão novo chamado </a:t>
            </a:r>
            <a:r>
              <a:rPr lang="pt-BR" i="1" dirty="0"/>
              <a:t>Remote </a:t>
            </a:r>
            <a:r>
              <a:rPr lang="pt-BR" i="1" dirty="0" err="1"/>
              <a:t>Differential</a:t>
            </a:r>
            <a:r>
              <a:rPr lang="pt-BR" i="1" dirty="0"/>
              <a:t> </a:t>
            </a:r>
            <a:r>
              <a:rPr lang="pt-BR" i="1" dirty="0" err="1"/>
              <a:t>Compression</a:t>
            </a:r>
            <a:r>
              <a:rPr lang="pt-BR" i="1" dirty="0"/>
              <a:t> </a:t>
            </a:r>
            <a:r>
              <a:rPr lang="pt-BR" dirty="0"/>
              <a:t>(RDC), que pode ser usado para atualizar os arquivos de forma eficiente através de uma rede limitada largura de banda. O RDC detecta inserções, remoções e </a:t>
            </a:r>
            <a:r>
              <a:rPr lang="pt-BR" dirty="0" smtClean="0"/>
              <a:t>alterações de </a:t>
            </a:r>
            <a:r>
              <a:rPr lang="pt-BR" dirty="0"/>
              <a:t>dados em arquivos, permitindo </a:t>
            </a:r>
            <a:r>
              <a:rPr lang="pt-BR" dirty="0" smtClean="0"/>
              <a:t>o DFSR </a:t>
            </a:r>
            <a:r>
              <a:rPr lang="pt-BR" dirty="0"/>
              <a:t>para replicar somente as alterações quando os arquivos são atualizados. Além disso, em função da </a:t>
            </a:r>
            <a:r>
              <a:rPr lang="pt-BR" dirty="0" smtClean="0"/>
              <a:t>RDC </a:t>
            </a:r>
            <a:r>
              <a:rPr lang="pt-BR" dirty="0"/>
              <a:t>chamado </a:t>
            </a:r>
            <a:r>
              <a:rPr lang="pt-BR" dirty="0" err="1" smtClean="0"/>
              <a:t>cross</a:t>
            </a:r>
            <a:r>
              <a:rPr lang="pt-BR" dirty="0" smtClean="0"/>
              <a:t>-file poderiam </a:t>
            </a:r>
            <a:r>
              <a:rPr lang="pt-BR" dirty="0"/>
              <a:t>ajudar a reduzir a quantidade de banda </a:t>
            </a:r>
            <a:r>
              <a:rPr lang="pt-BR" dirty="0" smtClean="0"/>
              <a:t>necessária </a:t>
            </a:r>
            <a:r>
              <a:rPr lang="pt-BR" dirty="0"/>
              <a:t>para replicar novos arquivos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DFSR, era anteriormente </a:t>
            </a:r>
            <a:r>
              <a:rPr lang="pt-BR" dirty="0"/>
              <a:t>conhecido como </a:t>
            </a:r>
            <a:r>
              <a:rPr lang="pt-BR" dirty="0" err="1"/>
              <a:t>Distributed</a:t>
            </a:r>
            <a:r>
              <a:rPr lang="pt-BR" dirty="0"/>
              <a:t> File System, </a:t>
            </a:r>
            <a:r>
              <a:rPr lang="pt-BR" dirty="0" smtClean="0"/>
              <a:t>e permitia </a:t>
            </a:r>
            <a:r>
              <a:rPr lang="pt-BR" dirty="0"/>
              <a:t>que os administradores do grupo </a:t>
            </a:r>
            <a:r>
              <a:rPr lang="pt-BR" dirty="0" smtClean="0"/>
              <a:t>compartilhassem as pastas localizadas </a:t>
            </a:r>
            <a:r>
              <a:rPr lang="pt-BR" dirty="0"/>
              <a:t>em diferentes servidores e apresentá-las aos usuários como uma árvore virtual de pastas conhecida como namespace. Um namespace oferece inúmeros benefícios, incluindo maior disponibilidade de dados, compartilhamento de carga e migração de dados simplificada.</a:t>
            </a:r>
          </a:p>
        </p:txBody>
      </p:sp>
    </p:spTree>
    <p:extLst>
      <p:ext uri="{BB962C8B-B14F-4D97-AF65-F5344CB8AC3E}">
        <p14:creationId xmlns:p14="http://schemas.microsoft.com/office/powerpoint/2010/main" val="40994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ta para cima e para baixo 11"/>
          <p:cNvSpPr/>
          <p:nvPr/>
        </p:nvSpPr>
        <p:spPr>
          <a:xfrm>
            <a:off x="6453062" y="2562035"/>
            <a:ext cx="362322" cy="2093940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067944" y="2278359"/>
            <a:ext cx="1656184" cy="24892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Gerência de arquivos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71" y="2274218"/>
            <a:ext cx="704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56" y="4767634"/>
            <a:ext cx="9810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69343"/>
            <a:ext cx="9810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00" y="3439311"/>
            <a:ext cx="7334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15" y="1340768"/>
            <a:ext cx="704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15" y="4739059"/>
            <a:ext cx="704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90" y="2830723"/>
            <a:ext cx="4191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90" y="3742994"/>
            <a:ext cx="4191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9917" y="2278359"/>
            <a:ext cx="109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User em</a:t>
            </a:r>
          </a:p>
          <a:p>
            <a:pPr algn="ctr"/>
            <a:r>
              <a:rPr lang="pt-BR" dirty="0" smtClean="0"/>
              <a:t>São Paulo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832489" y="5589240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User em</a:t>
            </a:r>
          </a:p>
          <a:p>
            <a:pPr algn="ctr"/>
            <a:r>
              <a:rPr lang="pt-BR" dirty="0" smtClean="0"/>
              <a:t>Minas Gerais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527636" y="5589239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Server em</a:t>
            </a:r>
          </a:p>
          <a:p>
            <a:pPr algn="ctr"/>
            <a:r>
              <a:rPr lang="pt-BR" dirty="0" smtClean="0"/>
              <a:t>Minas Gerais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683941" y="2219096"/>
            <a:ext cx="113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Server em</a:t>
            </a:r>
          </a:p>
          <a:p>
            <a:pPr algn="ctr"/>
            <a:r>
              <a:rPr lang="pt-BR" dirty="0" smtClean="0"/>
              <a:t>São Paulo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77776" y="4266869"/>
            <a:ext cx="12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Namespace</a:t>
            </a:r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 rot="19031674">
            <a:off x="2776935" y="4026220"/>
            <a:ext cx="1656184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/>
          <p:cNvSpPr/>
          <p:nvPr/>
        </p:nvSpPr>
        <p:spPr>
          <a:xfrm rot="2875665">
            <a:off x="2839106" y="2701387"/>
            <a:ext cx="1656184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3794103">
            <a:off x="2651291" y="2463871"/>
            <a:ext cx="1656184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 rot="8267987">
            <a:off x="2651292" y="4176875"/>
            <a:ext cx="1656184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a direita 27"/>
          <p:cNvSpPr/>
          <p:nvPr/>
        </p:nvSpPr>
        <p:spPr>
          <a:xfrm>
            <a:off x="2946565" y="1584191"/>
            <a:ext cx="3737376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28"/>
          <p:cNvSpPr/>
          <p:nvPr/>
        </p:nvSpPr>
        <p:spPr>
          <a:xfrm>
            <a:off x="3048846" y="4996769"/>
            <a:ext cx="3737376" cy="446604"/>
          </a:xfrm>
          <a:prstGeom prst="rightArrow">
            <a:avLst>
              <a:gd name="adj1" fmla="val 50000"/>
              <a:gd name="adj2" fmla="val 8988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6092208" y="3331916"/>
            <a:ext cx="118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Replicação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07504" y="1145941"/>
            <a:ext cx="180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Quando usuários acessam a pasta com arquivos no namespace, os computadores clientes contatam o servidor mais próximo e alteram os dados necessários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107504" y="4636201"/>
            <a:ext cx="180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Os computadores clientes acessam primeiro os servidores mais próximos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72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0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2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9512" y="1156138"/>
            <a:ext cx="8784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Faça as atividades abaixo utilizando a regra DFSR: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Habilite a regra de DFSR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Configure a regra de replicação para apenas um namespace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Configure a taxa de transferência para 16 Gb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Compartilhe a pasta c:\Share\Financeiro utilizando o DFSR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85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/>
              <a:t>Group Policies</a:t>
            </a:r>
            <a:endParaRPr lang="pt-BR" b="1" dirty="0"/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Gerência de quotas</a:t>
            </a:r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Gerenciamento de quotas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166843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Continuando nosso trabalho de utilizar as regras de DFSR teremos que utilizar uma nova regra que se chama File Server Resource Manager para limitar o tamanho das pastas dos departamentos que gerenciamos. Para tal, novas tecnologias de quota devem ser aplicadas.</a:t>
            </a:r>
          </a:p>
        </p:txBody>
      </p:sp>
      <p:pic>
        <p:nvPicPr>
          <p:cNvPr id="5122" name="Picture 2" descr="http://www.petri.co.il/images/managing-windows-server-2008-disk-quota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56" y="2392739"/>
            <a:ext cx="3174132" cy="37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1520" y="2492896"/>
            <a:ext cx="54726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Configurar quotas depende de alguns pontos:</a:t>
            </a:r>
          </a:p>
          <a:p>
            <a:endParaRPr lang="pt-BR" dirty="0"/>
          </a:p>
          <a:p>
            <a:r>
              <a:rPr lang="pt-BR" b="1" dirty="0"/>
              <a:t>Tamanho do limite:</a:t>
            </a:r>
            <a:r>
              <a:rPr lang="pt-BR" dirty="0"/>
              <a:t> espaço alocado para o cliente armazenar os </a:t>
            </a:r>
            <a:r>
              <a:rPr lang="pt-BR" dirty="0" smtClean="0"/>
              <a:t>dados. Deve ser mapeado e calculado pelo número de pessoas que vão acessá-lo.</a:t>
            </a:r>
            <a:endParaRPr lang="pt-BR" dirty="0"/>
          </a:p>
          <a:p>
            <a:endParaRPr lang="pt-BR" dirty="0"/>
          </a:p>
          <a:p>
            <a:r>
              <a:rPr lang="pt-BR" b="1" dirty="0"/>
              <a:t>Tipo de limite:</a:t>
            </a:r>
          </a:p>
          <a:p>
            <a:r>
              <a:rPr lang="pt-BR" dirty="0"/>
              <a:t>	</a:t>
            </a:r>
            <a:r>
              <a:rPr lang="pt-BR" b="1" dirty="0"/>
              <a:t>Hard Quota</a:t>
            </a:r>
            <a:r>
              <a:rPr lang="pt-BR" b="1" dirty="0" smtClean="0"/>
              <a:t>: </a:t>
            </a:r>
            <a:r>
              <a:rPr lang="pt-BR" dirty="0" smtClean="0"/>
              <a:t>Limite intransponível</a:t>
            </a:r>
            <a:endParaRPr lang="pt-BR" dirty="0"/>
          </a:p>
          <a:p>
            <a:r>
              <a:rPr lang="pt-BR" dirty="0"/>
              <a:t>	</a:t>
            </a:r>
            <a:r>
              <a:rPr lang="pt-BR" b="1" dirty="0"/>
              <a:t>Soft Quota</a:t>
            </a:r>
            <a:r>
              <a:rPr lang="pt-BR" b="1" dirty="0" smtClean="0"/>
              <a:t>: </a:t>
            </a:r>
            <a:r>
              <a:rPr lang="pt-BR" dirty="0" smtClean="0"/>
              <a:t>Limite transponível, o usuário receberá um alerta e poderá continuar crescendo.</a:t>
            </a:r>
            <a:endParaRPr lang="pt-BR" dirty="0"/>
          </a:p>
          <a:p>
            <a:endParaRPr lang="pt-BR" dirty="0"/>
          </a:p>
          <a:p>
            <a:r>
              <a:rPr lang="pt-BR" b="1" dirty="0"/>
              <a:t>Métodos de notificação</a:t>
            </a:r>
            <a:r>
              <a:rPr lang="pt-BR" b="1" dirty="0" smtClean="0"/>
              <a:t>:</a:t>
            </a:r>
            <a:r>
              <a:rPr lang="pt-BR" dirty="0" smtClean="0"/>
              <a:t> São os alertas definidos para quando o limite de utilização dos dados seja atingido.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42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Gerenciamento de arquivos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1520" y="1166843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controle de quota pode utilizar alguns recursos padronizados para desenvolvimento da solução. Para isso, esses templates de grupos de arquivos existentes já contém a maioria das extensões, assim como a seguir: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Arquivos de Áudio e Vídeo (*.mp3, *.</a:t>
            </a:r>
            <a:r>
              <a:rPr lang="pt-BR" dirty="0" err="1" smtClean="0"/>
              <a:t>wav</a:t>
            </a:r>
            <a:r>
              <a:rPr lang="pt-BR" dirty="0" smtClean="0"/>
              <a:t>, *.</a:t>
            </a:r>
            <a:r>
              <a:rPr lang="pt-BR" dirty="0" err="1" smtClean="0"/>
              <a:t>ogg</a:t>
            </a:r>
            <a:r>
              <a:rPr lang="pt-BR" dirty="0" smtClean="0"/>
              <a:t>, *.</a:t>
            </a:r>
            <a:r>
              <a:rPr lang="pt-BR" dirty="0" err="1" smtClean="0"/>
              <a:t>avi</a:t>
            </a:r>
            <a:r>
              <a:rPr lang="pt-BR" dirty="0" smtClean="0"/>
              <a:t>, *.</a:t>
            </a:r>
            <a:r>
              <a:rPr lang="pt-BR" dirty="0" err="1" smtClean="0"/>
              <a:t>mpg</a:t>
            </a:r>
            <a:r>
              <a:rPr lang="pt-BR" dirty="0" smtClean="0"/>
              <a:t>, *.</a:t>
            </a:r>
            <a:r>
              <a:rPr lang="pt-BR" dirty="0" err="1" smtClean="0"/>
              <a:t>mkv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de </a:t>
            </a:r>
            <a:r>
              <a:rPr lang="pt-BR" dirty="0" smtClean="0"/>
              <a:t>Backup (*.bak, *.</a:t>
            </a:r>
            <a:r>
              <a:rPr lang="pt-BR" dirty="0" err="1" smtClean="0"/>
              <a:t>bck</a:t>
            </a:r>
            <a:r>
              <a:rPr lang="pt-BR" dirty="0" smtClean="0"/>
              <a:t>, *.</a:t>
            </a:r>
            <a:r>
              <a:rPr lang="pt-BR" dirty="0" err="1" smtClean="0"/>
              <a:t>bkf</a:t>
            </a:r>
            <a:r>
              <a:rPr lang="pt-BR" dirty="0" smtClean="0"/>
              <a:t>, *.</a:t>
            </a:r>
            <a:r>
              <a:rPr lang="pt-BR" dirty="0" err="1" smtClean="0"/>
              <a:t>old</a:t>
            </a:r>
            <a:r>
              <a:rPr lang="pt-BR" dirty="0" smtClean="0"/>
              <a:t> 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</a:t>
            </a:r>
            <a:r>
              <a:rPr lang="pt-BR" dirty="0" smtClean="0"/>
              <a:t>Compressos (*.ace, *.</a:t>
            </a:r>
            <a:r>
              <a:rPr lang="pt-BR" dirty="0" err="1" smtClean="0"/>
              <a:t>arc</a:t>
            </a:r>
            <a:r>
              <a:rPr lang="pt-BR" dirty="0" smtClean="0"/>
              <a:t>, *.</a:t>
            </a:r>
            <a:r>
              <a:rPr lang="pt-BR" dirty="0" err="1" smtClean="0"/>
              <a:t>arj</a:t>
            </a:r>
            <a:r>
              <a:rPr lang="pt-BR" dirty="0" smtClean="0"/>
              <a:t>, *.</a:t>
            </a:r>
            <a:r>
              <a:rPr lang="pt-BR" dirty="0" err="1" smtClean="0"/>
              <a:t>rar</a:t>
            </a:r>
            <a:r>
              <a:rPr lang="pt-BR" dirty="0" smtClean="0"/>
              <a:t>, *.zip)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de </a:t>
            </a:r>
            <a:r>
              <a:rPr lang="pt-BR" dirty="0" smtClean="0"/>
              <a:t>E-mail (*.eml, *.</a:t>
            </a:r>
            <a:r>
              <a:rPr lang="pt-BR" dirty="0" err="1" smtClean="0"/>
              <a:t>idx</a:t>
            </a:r>
            <a:r>
              <a:rPr lang="pt-BR" dirty="0" smtClean="0"/>
              <a:t>, *.</a:t>
            </a:r>
            <a:r>
              <a:rPr lang="pt-BR" dirty="0" err="1" smtClean="0"/>
              <a:t>msg</a:t>
            </a:r>
            <a:r>
              <a:rPr lang="pt-BR" dirty="0" smtClean="0"/>
              <a:t>, *.</a:t>
            </a:r>
            <a:r>
              <a:rPr lang="pt-BR" dirty="0" err="1" smtClean="0"/>
              <a:t>pst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</a:t>
            </a:r>
            <a:r>
              <a:rPr lang="pt-BR" dirty="0" smtClean="0"/>
              <a:t>Executáveis (*.</a:t>
            </a:r>
            <a:r>
              <a:rPr lang="pt-BR" dirty="0" err="1" smtClean="0"/>
              <a:t>bat</a:t>
            </a:r>
            <a:r>
              <a:rPr lang="pt-BR" dirty="0" smtClean="0"/>
              <a:t>, *.</a:t>
            </a:r>
            <a:r>
              <a:rPr lang="pt-BR" dirty="0" err="1" smtClean="0"/>
              <a:t>cmd</a:t>
            </a:r>
            <a:r>
              <a:rPr lang="pt-BR" dirty="0" smtClean="0"/>
              <a:t>, *.com, *.</a:t>
            </a:r>
            <a:r>
              <a:rPr lang="pt-BR" dirty="0" err="1" smtClean="0"/>
              <a:t>exe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de </a:t>
            </a:r>
            <a:r>
              <a:rPr lang="pt-BR" dirty="0" smtClean="0"/>
              <a:t>Imagens (*.</a:t>
            </a:r>
            <a:r>
              <a:rPr lang="pt-BR" dirty="0" err="1" smtClean="0"/>
              <a:t>bmp</a:t>
            </a:r>
            <a:r>
              <a:rPr lang="pt-BR" dirty="0" smtClean="0"/>
              <a:t>, *.</a:t>
            </a:r>
            <a:r>
              <a:rPr lang="pt-BR" dirty="0" err="1" smtClean="0"/>
              <a:t>jpg</a:t>
            </a:r>
            <a:r>
              <a:rPr lang="pt-BR" dirty="0" smtClean="0"/>
              <a:t>, *.</a:t>
            </a:r>
            <a:r>
              <a:rPr lang="pt-BR" dirty="0" err="1" smtClean="0"/>
              <a:t>gif</a:t>
            </a:r>
            <a:r>
              <a:rPr lang="pt-BR" dirty="0" smtClean="0"/>
              <a:t>, *.</a:t>
            </a:r>
            <a:r>
              <a:rPr lang="pt-BR" dirty="0" err="1" smtClean="0"/>
              <a:t>png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</a:t>
            </a:r>
            <a:r>
              <a:rPr lang="pt-BR" dirty="0" smtClean="0"/>
              <a:t>do Office (*.</a:t>
            </a:r>
            <a:r>
              <a:rPr lang="pt-BR" dirty="0" err="1" smtClean="0"/>
              <a:t>doc</a:t>
            </a:r>
            <a:r>
              <a:rPr lang="pt-BR" dirty="0" smtClean="0"/>
              <a:t>, *.</a:t>
            </a:r>
            <a:r>
              <a:rPr lang="pt-BR" dirty="0" err="1" smtClean="0"/>
              <a:t>xls</a:t>
            </a:r>
            <a:r>
              <a:rPr lang="pt-BR" dirty="0" smtClean="0"/>
              <a:t>, *.</a:t>
            </a:r>
            <a:r>
              <a:rPr lang="pt-BR" dirty="0" err="1" smtClean="0"/>
              <a:t>pst</a:t>
            </a:r>
            <a:r>
              <a:rPr lang="pt-BR" dirty="0" smtClean="0"/>
              <a:t>, *.</a:t>
            </a:r>
            <a:r>
              <a:rPr lang="pt-BR" dirty="0" err="1" smtClean="0"/>
              <a:t>dot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de </a:t>
            </a:r>
            <a:r>
              <a:rPr lang="pt-BR" dirty="0" smtClean="0"/>
              <a:t>Sistema (*.</a:t>
            </a:r>
            <a:r>
              <a:rPr lang="pt-BR" dirty="0" err="1" smtClean="0"/>
              <a:t>dll</a:t>
            </a:r>
            <a:r>
              <a:rPr lang="pt-BR" dirty="0" smtClean="0"/>
              <a:t>, *.</a:t>
            </a:r>
            <a:r>
              <a:rPr lang="pt-BR" dirty="0" err="1" smtClean="0"/>
              <a:t>ocx</a:t>
            </a:r>
            <a:r>
              <a:rPr lang="pt-BR" dirty="0" smtClean="0"/>
              <a:t>, *.</a:t>
            </a:r>
            <a:r>
              <a:rPr lang="pt-BR" dirty="0" err="1" smtClean="0"/>
              <a:t>sys</a:t>
            </a:r>
            <a:r>
              <a:rPr lang="pt-BR" dirty="0" smtClean="0"/>
              <a:t>, *.</a:t>
            </a:r>
            <a:r>
              <a:rPr lang="pt-BR" dirty="0" err="1" smtClean="0"/>
              <a:t>adm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Arquivos </a:t>
            </a:r>
            <a:r>
              <a:rPr lang="pt-BR" dirty="0" smtClean="0"/>
              <a:t>Temporários (*.</a:t>
            </a:r>
            <a:r>
              <a:rPr lang="pt-BR" dirty="0" err="1" smtClean="0"/>
              <a:t>temp</a:t>
            </a:r>
            <a:r>
              <a:rPr lang="pt-BR" dirty="0" smtClean="0"/>
              <a:t>, *.</a:t>
            </a:r>
            <a:r>
              <a:rPr lang="pt-BR" dirty="0" err="1" smtClean="0"/>
              <a:t>tmp</a:t>
            </a:r>
            <a:r>
              <a:rPr lang="pt-BR" dirty="0" smtClean="0"/>
              <a:t>, ~* )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Arquivos de Texto (*.</a:t>
            </a:r>
            <a:r>
              <a:rPr lang="pt-BR" dirty="0" err="1" smtClean="0"/>
              <a:t>asc</a:t>
            </a:r>
            <a:r>
              <a:rPr lang="pt-BR" dirty="0" smtClean="0"/>
              <a:t>, *.</a:t>
            </a:r>
            <a:r>
              <a:rPr lang="pt-BR" dirty="0" err="1" smtClean="0"/>
              <a:t>txt</a:t>
            </a:r>
            <a:r>
              <a:rPr lang="pt-BR" dirty="0" smtClean="0"/>
              <a:t>, *.</a:t>
            </a:r>
            <a:r>
              <a:rPr lang="pt-BR" dirty="0" err="1" smtClean="0"/>
              <a:t>text</a:t>
            </a:r>
            <a:r>
              <a:rPr lang="pt-B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Arquivos de WebPages (*.asp, *.</a:t>
            </a:r>
            <a:r>
              <a:rPr lang="pt-BR" dirty="0" err="1" smtClean="0"/>
              <a:t>aspx</a:t>
            </a:r>
            <a:r>
              <a:rPr lang="pt-BR" dirty="0" smtClean="0"/>
              <a:t>, *.</a:t>
            </a:r>
            <a:r>
              <a:rPr lang="pt-BR" dirty="0" err="1" smtClean="0"/>
              <a:t>html</a:t>
            </a:r>
            <a:r>
              <a:rPr lang="pt-BR" dirty="0" smtClean="0"/>
              <a:t>, *.</a:t>
            </a:r>
            <a:r>
              <a:rPr lang="pt-BR" dirty="0" err="1" smtClean="0"/>
              <a:t>cgi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219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124744"/>
            <a:ext cx="8928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 smtClean="0"/>
              <a:t>x GPO’s comuns</a:t>
            </a:r>
          </a:p>
          <a:p>
            <a:pPr lvl="0"/>
            <a:r>
              <a:rPr lang="pt-BR" sz="2000" dirty="0" smtClean="0"/>
              <a:t>x Controle </a:t>
            </a:r>
            <a:r>
              <a:rPr lang="pt-BR" sz="2000" dirty="0"/>
              <a:t>de Acesso à Pastas (</a:t>
            </a:r>
            <a:r>
              <a:rPr lang="pt-BR" sz="2000" dirty="0" err="1"/>
              <a:t>ACLs</a:t>
            </a:r>
            <a:r>
              <a:rPr lang="pt-BR" sz="2000" dirty="0"/>
              <a:t>)</a:t>
            </a:r>
          </a:p>
          <a:p>
            <a:pPr lvl="0"/>
            <a:r>
              <a:rPr lang="pt-BR" sz="2000" dirty="0" smtClean="0"/>
              <a:t>x Compartilhamento </a:t>
            </a:r>
            <a:r>
              <a:rPr lang="pt-BR" sz="2000" dirty="0"/>
              <a:t>de Recursos de Rede</a:t>
            </a:r>
          </a:p>
          <a:p>
            <a:pPr lvl="0"/>
            <a:r>
              <a:rPr lang="pt-BR" sz="2000" dirty="0" smtClean="0"/>
              <a:t>x Mapeamento </a:t>
            </a:r>
            <a:r>
              <a:rPr lang="pt-BR" sz="2000" dirty="0"/>
              <a:t>de Recursos</a:t>
            </a:r>
          </a:p>
          <a:p>
            <a:pPr lvl="0"/>
            <a:r>
              <a:rPr lang="pt-BR" sz="2000" dirty="0" smtClean="0"/>
              <a:t>x Controle </a:t>
            </a:r>
            <a:r>
              <a:rPr lang="pt-BR" sz="2000" dirty="0"/>
              <a:t>de </a:t>
            </a:r>
            <a:r>
              <a:rPr lang="pt-BR" sz="2000" dirty="0" smtClean="0"/>
              <a:t>Cotas</a:t>
            </a:r>
          </a:p>
          <a:p>
            <a:pPr lvl="0"/>
            <a:r>
              <a:rPr lang="pt-BR" sz="2000" dirty="0" smtClean="0"/>
              <a:t>x Servidores Web</a:t>
            </a:r>
          </a:p>
          <a:p>
            <a:pPr lvl="0"/>
            <a:r>
              <a:rPr lang="pt-BR" sz="2000" dirty="0" smtClean="0"/>
              <a:t>x Serviços FTP</a:t>
            </a:r>
          </a:p>
          <a:p>
            <a:pPr lvl="0"/>
            <a:r>
              <a:rPr lang="pt-BR" sz="2000" dirty="0" smtClean="0"/>
              <a:t>x Windows Deployment Services</a:t>
            </a:r>
          </a:p>
          <a:p>
            <a:pPr lvl="0"/>
            <a:r>
              <a:rPr lang="pt-BR" sz="2000" dirty="0" smtClean="0"/>
              <a:t>x Windows Server Update Services</a:t>
            </a:r>
          </a:p>
          <a:p>
            <a:pPr lvl="0"/>
            <a:r>
              <a:rPr lang="pt-BR" sz="2000" dirty="0" smtClean="0"/>
              <a:t>x Exchange 2007</a:t>
            </a:r>
          </a:p>
          <a:p>
            <a:pPr lvl="0"/>
            <a:r>
              <a:rPr lang="pt-BR" sz="2000" dirty="0"/>
              <a:t> </a:t>
            </a:r>
            <a:r>
              <a:rPr lang="pt-BR" sz="2000" dirty="0" smtClean="0"/>
              <a:t>Office Communicator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5498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Gerenciamento de arquivos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1520" y="1166843"/>
            <a:ext cx="8712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Alguns tipos de bloqueio também já existem para serem utilizados como templates, para isso, verifique abaixo os tipos existentes: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Bloqueio de Arquivos de Áudio e Vídeo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Bloqueio de Arquivos de E-mail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Bloqueio de Arquivos Executáveis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Bloqueio de Arquivos de imagens</a:t>
            </a:r>
          </a:p>
          <a:p>
            <a:endParaRPr lang="pt-BR" dirty="0"/>
          </a:p>
          <a:p>
            <a:r>
              <a:rPr lang="pt-BR" dirty="0" smtClean="0"/>
              <a:t>A partir dos modelos acima é possível modifica-los e/ou criar outros tipos de bloqueio de acordo com a necessidade.</a:t>
            </a:r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153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3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1520" y="1166843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Crie uma política de bloqueio para o departamento Financeiro que:</a:t>
            </a:r>
          </a:p>
          <a:p>
            <a:r>
              <a:rPr lang="pt-B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Tenha um limite de 500 Mb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Seja bloqueado para cópia de arquivos de áudio e vídeo</a:t>
            </a:r>
          </a:p>
          <a:p>
            <a:pPr marL="285750" indent="-285750">
              <a:buFontTx/>
              <a:buChar char="-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276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Servidor Web</a:t>
            </a:r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Servidor Web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166843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serviço de publicação de páginas web no Windows Server 2008 utiliza o recurso conhecido como IIS 7 (Internet Information Services 7)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IIS 7 ajuda as organizações e pessoas a atender às suas necessidades comerciais prestando os serviços que oferecem suporte a um servidor Web seguro, disponível e escalável no qual são executados os sites e aplicativos. </a:t>
            </a:r>
          </a:p>
          <a:p>
            <a:endParaRPr lang="pt-BR" dirty="0" smtClean="0"/>
          </a:p>
          <a:p>
            <a:r>
              <a:rPr lang="pt-BR" dirty="0" smtClean="0"/>
              <a:t>Antes </a:t>
            </a:r>
            <a:r>
              <a:rPr lang="pt-BR" dirty="0"/>
              <a:t>de implantar o IIS 7, você deve verificar se os sites e aplicativos atuais são compatíveis com o IIS 7, e com os sistemas operacionais Windows Server® 2008, Windows Vista® Business, Windows Vista® </a:t>
            </a:r>
            <a:r>
              <a:rPr lang="pt-BR" dirty="0" err="1"/>
              <a:t>Ultimate</a:t>
            </a:r>
            <a:r>
              <a:rPr lang="pt-BR" dirty="0"/>
              <a:t> e Windows Vista® Home Premium.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Antes </a:t>
            </a:r>
            <a:r>
              <a:rPr lang="pt-BR" dirty="0"/>
              <a:t>de implantar o IIS 7 em um servidor Web de produção, você deve verificar a compatibilidade dos sites e aplicativos atuais em um servidor Web de teste.</a:t>
            </a:r>
          </a:p>
        </p:txBody>
      </p:sp>
    </p:spTree>
    <p:extLst>
      <p:ext uri="{BB962C8B-B14F-4D97-AF65-F5344CB8AC3E}">
        <p14:creationId xmlns:p14="http://schemas.microsoft.com/office/powerpoint/2010/main" val="40035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Servidor Web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1520" y="1196752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IIS (Serviços de Informações da Internet) 7.0 exerce a função de servidor Web no </a:t>
            </a:r>
            <a:r>
              <a:rPr lang="pt-BR" dirty="0" smtClean="0"/>
              <a:t>Windows</a:t>
            </a:r>
            <a:r>
              <a:rPr lang="pt-BR" dirty="0"/>
              <a:t> Server® 2008. O servidor Web foi reprojetado no IIS 7 para permitir que você personalize um servidor adicionando ou removendo módulos de acordo com necessidades específicas. Os módulos são recursos individuais que o servidor utiliza para processar solicitações. Por exemplo, o IIS utiliza módulos de autenticação para autenticar as credenciais do cliente, e módulos de cache para gerenciar a atividade de cache.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Windows Server 2008 tem todos os recursos do IIS necessários para que você ofereça hospedagem de conteúdo da Web em ambientes de produção. </a:t>
            </a:r>
          </a:p>
        </p:txBody>
      </p:sp>
    </p:spTree>
    <p:extLst>
      <p:ext uri="{BB962C8B-B14F-4D97-AF65-F5344CB8AC3E}">
        <p14:creationId xmlns:p14="http://schemas.microsoft.com/office/powerpoint/2010/main" val="63670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Servidor Web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18356" y="1196752"/>
            <a:ext cx="84352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Recursos do IIS Disponíveis</a:t>
            </a:r>
          </a:p>
          <a:p>
            <a:r>
              <a:rPr lang="pt-BR" dirty="0"/>
              <a:t>As tabelas nesta seção mostram a disponibilidade dos recursos em cada versão do Windows Vista e do Windows Server 2008. A disponibilidade é descrita como:</a:t>
            </a:r>
          </a:p>
          <a:p>
            <a:r>
              <a:rPr lang="pt-BR" dirty="0"/>
              <a:t>Padrão - o recurso é selecionado por padrão quando você instala o IIS no computador, mas você pode decidir não instalar um recurso se não precisar dele.</a:t>
            </a:r>
            <a:br>
              <a:rPr lang="pt-BR" dirty="0"/>
            </a:br>
            <a:endParaRPr lang="pt-BR" dirty="0"/>
          </a:p>
          <a:p>
            <a:r>
              <a:rPr lang="pt-BR" dirty="0"/>
              <a:t>Disponível - o recurso está disponível, mas não é selecionado por padrão quando você instala o IIS no computador. Você pode instalar o recurso se precisar dele.</a:t>
            </a:r>
            <a:br>
              <a:rPr lang="pt-BR" dirty="0"/>
            </a:br>
            <a:endParaRPr lang="pt-BR" dirty="0"/>
          </a:p>
          <a:p>
            <a:r>
              <a:rPr lang="pt-BR" dirty="0"/>
              <a:t>Não disponível - o recurso não está disponível e não pode ser instalado quando você instala o IIS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Recursos HTTP Comuns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31531"/>
              </p:ext>
            </p:extLst>
          </p:nvPr>
        </p:nvGraphicFramePr>
        <p:xfrm>
          <a:off x="323530" y="1340768"/>
          <a:ext cx="8496942" cy="3718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13790"/>
                <a:gridCol w="1713790"/>
                <a:gridCol w="1713790"/>
                <a:gridCol w="1713790"/>
                <a:gridCol w="1641782"/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/>
                        <a:t>Nome do recurso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/>
                        <a:t>Windows Server 2008 </a:t>
                      </a:r>
                      <a:r>
                        <a:rPr lang="pt-BR" sz="1600" b="1" dirty="0" err="1"/>
                        <a:t>Editions</a:t>
                      </a:r>
                      <a:r>
                        <a:rPr lang="pt-BR" sz="1600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/>
                        <a:t>Windows Vista </a:t>
                      </a:r>
                      <a:r>
                        <a:rPr lang="pt-BR" sz="1600" b="1" dirty="0" err="1"/>
                        <a:t>Ultimate</a:t>
                      </a:r>
                      <a:r>
                        <a:rPr lang="pt-BR" sz="1600" b="1" dirty="0"/>
                        <a:t>, Business e Enterprise </a:t>
                      </a:r>
                      <a:r>
                        <a:rPr lang="pt-BR" sz="1600" b="1" dirty="0" err="1"/>
                        <a:t>Editions</a:t>
                      </a:r>
                      <a:r>
                        <a:rPr lang="pt-BR" sz="1600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b="1" dirty="0"/>
                        <a:t>Windows Vista Home Premium Edition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b="1" dirty="0"/>
                        <a:t>Windows Vista Home Basic e Starter Editions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Conteúdo Estático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Indisponível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Documento 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Indisponível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Pesquisa no Diretório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/>
                        <a:t>Indisponível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Erros de HTTP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/>
                        <a:t>Padrão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Redirecionamento de HTTP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/>
                        <a:t>Padrão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/>
                        <a:t>Padrão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3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Recursos de desenvolvimento Web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13660"/>
              </p:ext>
            </p:extLst>
          </p:nvPr>
        </p:nvGraphicFramePr>
        <p:xfrm>
          <a:off x="287524" y="1340768"/>
          <a:ext cx="8568951" cy="43102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14801"/>
                <a:gridCol w="1537119"/>
                <a:gridCol w="1537119"/>
                <a:gridCol w="1537119"/>
                <a:gridCol w="1942793"/>
              </a:tblGrid>
              <a:tr h="1366328">
                <a:tc>
                  <a:txBody>
                    <a:bodyPr/>
                    <a:lstStyle/>
                    <a:p>
                      <a:pPr algn="ctr" rtl="0"/>
                      <a:r>
                        <a:rPr lang="pt-BR" sz="1700" b="1" dirty="0"/>
                        <a:t>Nome do recurso 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 b="1" dirty="0"/>
                        <a:t>Windows Server 2008 </a:t>
                      </a:r>
                      <a:r>
                        <a:rPr lang="pt-BR" sz="1700" b="1" dirty="0" err="1"/>
                        <a:t>Editions</a:t>
                      </a:r>
                      <a:r>
                        <a:rPr lang="pt-BR" sz="1700" b="1" dirty="0"/>
                        <a:t> 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 b="1" dirty="0"/>
                        <a:t>Windows Vista </a:t>
                      </a:r>
                      <a:r>
                        <a:rPr lang="pt-BR" sz="1700" b="1" dirty="0" err="1"/>
                        <a:t>Ultimate</a:t>
                      </a:r>
                      <a:r>
                        <a:rPr lang="pt-BR" sz="1700" b="1" dirty="0"/>
                        <a:t>, Business e Enterprise </a:t>
                      </a:r>
                      <a:r>
                        <a:rPr lang="pt-BR" sz="1700" b="1" dirty="0" err="1"/>
                        <a:t>Editions</a:t>
                      </a:r>
                      <a:r>
                        <a:rPr lang="pt-BR" sz="1700" b="1" dirty="0"/>
                        <a:t> 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 b="1" dirty="0"/>
                        <a:t>Windows Vista Home Premium Edition 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 b="1" dirty="0"/>
                        <a:t>Windows Vista Home Basic e Starter Editions </a:t>
                      </a:r>
                    </a:p>
                  </a:txBody>
                  <a:tcPr marL="85396" marR="85396" marT="42698" marB="42698" anchor="ctr"/>
                </a:tc>
              </a:tr>
              <a:tr h="341582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ASP.NET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  <a:tr h="597769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Extensibilidade do .NET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Padrão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Padrão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Padrão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Padrão</a:t>
                      </a:r>
                    </a:p>
                  </a:txBody>
                  <a:tcPr marL="85396" marR="85396" marT="42698" marB="42698" anchor="ctr"/>
                </a:tc>
              </a:tr>
              <a:tr h="341582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ASP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  <a:tr h="341582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CGI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  <a:tr h="341582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Extensões ISAPI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  <a:tr h="341582"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Filtros ISAPI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  <a:tr h="315524">
                <a:tc>
                  <a:txBody>
                    <a:bodyPr/>
                    <a:lstStyle/>
                    <a:p>
                      <a:pPr algn="ctr" rtl="0"/>
                      <a:r>
                        <a:rPr lang="pt-BR" sz="1700" dirty="0"/>
                        <a:t>Inclusões do lado do servidor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 dirty="0"/>
                        <a:t>Disponível</a:t>
                      </a: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700" dirty="0"/>
                        <a:t>Indisponível</a:t>
                      </a:r>
                    </a:p>
                  </a:txBody>
                  <a:tcPr marL="85396" marR="85396" marT="42698" marB="4269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Página oficial do IIS 7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628800"/>
            <a:ext cx="89535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07504" y="1124744"/>
            <a:ext cx="286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http://www.iis.net/overview</a:t>
            </a:r>
          </a:p>
        </p:txBody>
      </p:sp>
    </p:spTree>
    <p:extLst>
      <p:ext uri="{BB962C8B-B14F-4D97-AF65-F5344CB8AC3E}">
        <p14:creationId xmlns:p14="http://schemas.microsoft.com/office/powerpoint/2010/main" val="386193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5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528" y="1196752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Instale a regra de publicação de páginas Web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Ative todos os recursos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Publique um novo site com o código abaixo:</a:t>
            </a:r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</p:txBody>
      </p:sp>
      <p:sp>
        <p:nvSpPr>
          <p:cNvPr id="3" name="Retângulo 2"/>
          <p:cNvSpPr/>
          <p:nvPr/>
        </p:nvSpPr>
        <p:spPr>
          <a:xfrm>
            <a:off x="647564" y="2397081"/>
            <a:ext cx="7848872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&lt;html&gt; </a:t>
            </a:r>
          </a:p>
          <a:p>
            <a:r>
              <a:rPr lang="en-US" b="1" dirty="0" smtClean="0"/>
              <a:t>	&lt;</a:t>
            </a:r>
            <a:r>
              <a:rPr lang="en-US" b="1" dirty="0"/>
              <a:t>head&gt; </a:t>
            </a:r>
            <a:endParaRPr lang="en-US" b="1" dirty="0" smtClean="0"/>
          </a:p>
          <a:p>
            <a:r>
              <a:rPr lang="en-US" b="1" dirty="0" smtClean="0"/>
              <a:t>		&lt;</a:t>
            </a:r>
            <a:r>
              <a:rPr lang="en-US" b="1" dirty="0"/>
              <a:t>title&gt;Tutorial: </a:t>
            </a:r>
            <a:r>
              <a:rPr lang="en-US" b="1" dirty="0" err="1"/>
              <a:t>HelloWorld</a:t>
            </a:r>
            <a:r>
              <a:rPr lang="en-US" b="1" dirty="0"/>
              <a:t>&lt;/title&gt; 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&lt;/</a:t>
            </a:r>
            <a:r>
              <a:rPr lang="en-US" b="1" dirty="0"/>
              <a:t>head&gt; 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&lt;</a:t>
            </a:r>
            <a:r>
              <a:rPr lang="en-US" b="1" dirty="0"/>
              <a:t>body&gt; &lt;h1&gt;</a:t>
            </a:r>
            <a:r>
              <a:rPr lang="en-US" b="1" dirty="0" err="1"/>
              <a:t>HelloWorld</a:t>
            </a:r>
            <a:r>
              <a:rPr lang="en-US" b="1" dirty="0"/>
              <a:t> </a:t>
            </a:r>
            <a:r>
              <a:rPr lang="en-US" b="1" dirty="0" err="1" smtClean="0"/>
              <a:t>Teste</a:t>
            </a:r>
            <a:r>
              <a:rPr lang="en-US" b="1" dirty="0" smtClean="0"/>
              <a:t>&lt;/</a:t>
            </a:r>
            <a:r>
              <a:rPr lang="en-US" b="1" dirty="0"/>
              <a:t>h1&gt; 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&lt;</a:t>
            </a:r>
            <a:r>
              <a:rPr lang="en-US" b="1" dirty="0"/>
              <a:t>p&gt; </a:t>
            </a:r>
            <a:r>
              <a:rPr lang="en-US" b="1" dirty="0" err="1" smtClean="0"/>
              <a:t>Hoje</a:t>
            </a:r>
            <a:r>
              <a:rPr lang="en-US" b="1" dirty="0" smtClean="0"/>
              <a:t> é: &lt;strong&gt; 23 de </a:t>
            </a:r>
            <a:r>
              <a:rPr lang="en-US" b="1" dirty="0" err="1" smtClean="0"/>
              <a:t>Outubro</a:t>
            </a:r>
            <a:r>
              <a:rPr lang="en-US" b="1" dirty="0" smtClean="0"/>
              <a:t> de 2010 &lt;/</a:t>
            </a:r>
            <a:r>
              <a:rPr lang="en-US" b="1" dirty="0"/>
              <a:t>strong&gt; &lt;/p&gt; 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&lt;/</a:t>
            </a:r>
            <a:r>
              <a:rPr lang="en-US" b="1" dirty="0"/>
              <a:t>body&gt; </a:t>
            </a:r>
            <a:endParaRPr lang="en-US" b="1" dirty="0" smtClean="0"/>
          </a:p>
          <a:p>
            <a:r>
              <a:rPr lang="en-US" b="1" dirty="0" smtClean="0"/>
              <a:t>&lt;/</a:t>
            </a:r>
            <a:r>
              <a:rPr lang="en-US" b="1" dirty="0"/>
              <a:t>html&gt;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smtClean="0">
                <a:solidFill>
                  <a:schemeClr val="bg1"/>
                </a:solidFill>
              </a:rPr>
              <a:t>Group Policies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6858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Servidor FTP</a:t>
            </a:r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Servidor FTP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23528" y="1196752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serviço FTP </a:t>
            </a:r>
            <a:r>
              <a:rPr lang="pt-BR" dirty="0"/>
              <a:t>em um servidor Web </a:t>
            </a:r>
            <a:r>
              <a:rPr lang="pt-BR" dirty="0" smtClean="0"/>
              <a:t>pode ser utilizado quando </a:t>
            </a:r>
            <a:r>
              <a:rPr lang="pt-BR" dirty="0"/>
              <a:t>quiser permitir que os usuários transfiram arquivos para um site ou a partir dele. Independente de o site estar em uma intranet ou na Internet, os princípios de fornecimento de um local para o carregamento e o download de arquivos com o uso de FTP são os mesmos. Coloque os arquivos em diretórios do servidor FTP, de modo que os usuários possam estabelecer uma conexão FTP e transferi-los usando um cliente FTP ou um navegador da Web habilitado para FTP. Esta seção apresenta as noções básicas para o funcionamento do FTP no seu servidor Web. </a:t>
            </a:r>
          </a:p>
          <a:p>
            <a:endParaRPr lang="pt-BR" dirty="0"/>
          </a:p>
          <a:p>
            <a:r>
              <a:rPr lang="pt-BR" dirty="0"/>
              <a:t>FTP significa File Transfer Protocol (Protocolo de Transferência de Arquivos), e é uma forma bastante rápida e versátil de transferir arquivos (também conhecidos como ficheiros), sendo uma das mais usadas na internet</a:t>
            </a:r>
            <a:r>
              <a:rPr lang="pt-BR" dirty="0" smtClean="0"/>
              <a:t>.</a:t>
            </a:r>
          </a:p>
        </p:txBody>
      </p:sp>
      <p:pic>
        <p:nvPicPr>
          <p:cNvPr id="5122" name="Picture 2" descr="http://www.designftp.com/images/f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91" y="4356661"/>
            <a:ext cx="2689497" cy="22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Servidor FTP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67899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13756" y="1124744"/>
            <a:ext cx="8750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transferência de dados em redes de computadores envolve normalmente transferência de ficheiros e acesso a sistemas de ficheiros remotos (com a mesma interface usada nos ficheiros locais). O FTP (RFC 959) é baseado no TCP, mas é anterior à pilha de protocolos TCP/IP, sendo posteriormente adaptado para o TCP/IP. É o standard da pilha TCP/IP para transferir ficheiros, é um protocolo genérico independente de hardware e do sistema operativo e transfere ficheiros por livre arbítrio, tendo em conta restrições de acesso e propriedades dos ficheiros.</a:t>
            </a:r>
            <a:br>
              <a:rPr lang="pt-BR" dirty="0"/>
            </a:br>
            <a:endParaRPr lang="pt-BR" dirty="0" smtClean="0"/>
          </a:p>
          <a:p>
            <a:r>
              <a:rPr lang="pt-BR" dirty="0" smtClean="0"/>
              <a:t>O FTP é uma feature do Windows Server 2008, para instalá-lo utilize o Server Manager, durante o processo de instalação do IIS ele estava disponível como feature, caso não tenho ativado, volte e habilite-o.</a:t>
            </a:r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6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3756" y="1124744"/>
            <a:ext cx="87507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1- Crie um site FTP </a:t>
            </a:r>
          </a:p>
          <a:p>
            <a:r>
              <a:rPr lang="pt-BR" dirty="0" smtClean="0"/>
              <a:t>2- Publique um arquivo de extensão .</a:t>
            </a:r>
            <a:r>
              <a:rPr lang="pt-BR" dirty="0" err="1" smtClean="0"/>
              <a:t>txt</a:t>
            </a:r>
            <a:r>
              <a:rPr lang="pt-BR" dirty="0" smtClean="0"/>
              <a:t>.</a:t>
            </a:r>
          </a:p>
          <a:p>
            <a:r>
              <a:rPr lang="pt-BR" dirty="0"/>
              <a:t>3</a:t>
            </a:r>
            <a:r>
              <a:rPr lang="pt-BR" dirty="0" smtClean="0"/>
              <a:t>- Configure o FTP para apresentar mensagens de boas vindas e de saída.</a:t>
            </a:r>
          </a:p>
          <a:p>
            <a:r>
              <a:rPr lang="pt-BR" dirty="0" smtClean="0"/>
              <a:t>4- Faça </a:t>
            </a:r>
            <a:r>
              <a:rPr lang="pt-BR" dirty="0"/>
              <a:t>o download do arquivo a partir do Windows XP </a:t>
            </a:r>
            <a:r>
              <a:rPr lang="pt-BR" dirty="0" smtClean="0"/>
              <a:t>Cliente</a:t>
            </a:r>
            <a:endParaRPr lang="pt-BR" dirty="0"/>
          </a:p>
          <a:p>
            <a:r>
              <a:rPr lang="pt-BR" dirty="0" smtClean="0"/>
              <a:t> </a:t>
            </a:r>
          </a:p>
          <a:p>
            <a:r>
              <a:rPr lang="pt-BR" dirty="0" smtClean="0"/>
              <a:t>Dica: acesse a partir do cliente o endereço como apresentado abaixo: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83" y="3068960"/>
            <a:ext cx="64484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Windows Deployment System</a:t>
            </a:r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Windows Deployment Services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3756" y="1124744"/>
            <a:ext cx="87507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Windows Deployment Services é o serviço responsável pela publicação de sistemas operacionais em rede e que seja instalado de forma automatizada.</a:t>
            </a:r>
          </a:p>
          <a:p>
            <a:r>
              <a:rPr lang="pt-BR" dirty="0" smtClean="0"/>
              <a:t>Tais serviços podem ser feitos de duas formas:</a:t>
            </a:r>
          </a:p>
          <a:p>
            <a:endParaRPr lang="pt-BR" dirty="0"/>
          </a:p>
          <a:p>
            <a:r>
              <a:rPr lang="pt-BR" b="1" dirty="0" smtClean="0"/>
              <a:t>WDS</a:t>
            </a:r>
            <a:r>
              <a:rPr lang="pt-BR" dirty="0" smtClean="0"/>
              <a:t> – Regra do Windows Server 2008 que gerencia a publicação de sistemas operacionais utilizando recursos de rede baseados em protocolo TFTP.</a:t>
            </a:r>
          </a:p>
          <a:p>
            <a:endParaRPr lang="pt-BR" dirty="0"/>
          </a:p>
          <a:p>
            <a:r>
              <a:rPr lang="pt-BR" b="1" dirty="0" smtClean="0"/>
              <a:t>MDT 2010 </a:t>
            </a:r>
            <a:r>
              <a:rPr lang="pt-BR" dirty="0" smtClean="0"/>
              <a:t>– Serviço instalado que gerencia os dados de forma automática e estável, apesar de ter mais pontos pra serem verificados, a instalação pode ser mais dinâmica.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1" y="4513296"/>
            <a:ext cx="657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46" y="5061072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46" y="3933056"/>
            <a:ext cx="923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11" y="3933056"/>
            <a:ext cx="923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81" y="3933056"/>
            <a:ext cx="923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77" y="3973295"/>
            <a:ext cx="923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42" y="3973295"/>
            <a:ext cx="923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56" y="5061072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44" y="5061072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10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20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08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74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84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72" y="5075073"/>
            <a:ext cx="9239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Diferenças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3756" y="1124744"/>
            <a:ext cx="8750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WDS – Windows Deployment Services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Criado a partir de regras do próprio Windows Server 2008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Necessita modificação de recursos de rede (DNS, DHCP)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Faz a instalação bruta do sistema operacional, sem pacotes adicionais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b="1" dirty="0" smtClean="0"/>
              <a:t>MDT 2010 – Microsoft Deployment Toolkit 2010</a:t>
            </a:r>
          </a:p>
          <a:p>
            <a:endParaRPr lang="pt-BR" b="1" dirty="0"/>
          </a:p>
          <a:p>
            <a:pPr marL="285750" indent="-285750">
              <a:buFontTx/>
              <a:buChar char="-"/>
            </a:pPr>
            <a:r>
              <a:rPr lang="pt-BR" dirty="0" smtClean="0"/>
              <a:t>Instalação adjacente que tem intuito de configurar as atividade do WDS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Modificações realizadas localmente e que terão disponibilidade para toda a rede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Além da instalação do Sistema Operacional permite a instalação de pacotes de terceiros assim como sua personalização.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23528" y="5285467"/>
            <a:ext cx="235750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t-B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MDT 2010</a:t>
            </a:r>
            <a:endParaRPr lang="pt-BR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07904" y="5285467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t-B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WDS</a:t>
            </a:r>
            <a:endParaRPr lang="pt-BR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Cruz 10"/>
          <p:cNvSpPr/>
          <p:nvPr/>
        </p:nvSpPr>
        <p:spPr>
          <a:xfrm>
            <a:off x="2771800" y="5285467"/>
            <a:ext cx="720080" cy="663813"/>
          </a:xfrm>
          <a:prstGeom prst="plus">
            <a:avLst>
              <a:gd name="adj" fmla="val 393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pt-BR" b="1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148064" y="5373216"/>
            <a:ext cx="720080" cy="159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148064" y="5665603"/>
            <a:ext cx="720080" cy="159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156176" y="5263430"/>
            <a:ext cx="227479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t-B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Sucesso!</a:t>
            </a:r>
            <a:endParaRPr lang="pt-BR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  <p:bldP spid="12" grpId="0" animBg="1"/>
      <p:bldP spid="13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WDS + MDT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3756" y="1124744"/>
            <a:ext cx="8750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Existem dois tipos de configuração das ferramentas,  elas são diferentes devido o tipo de contato que oferecem com o suporte técnico. Elas são conhecidas como: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b="1" dirty="0" smtClean="0"/>
              <a:t>LTI – LOW TOUCH INSTALLATION</a:t>
            </a:r>
          </a:p>
          <a:p>
            <a:r>
              <a:rPr lang="pt-BR" dirty="0" smtClean="0"/>
              <a:t>A partir do início da instalação é necessário ter alguns parâmetros preenchidos como nome de máquina, domínio, usuário e senha de administrador, softwares a serem instalados, backup entre outros.</a:t>
            </a:r>
            <a:endParaRPr lang="pt-BR" dirty="0"/>
          </a:p>
          <a:p>
            <a:endParaRPr lang="pt-BR" dirty="0" smtClean="0"/>
          </a:p>
          <a:p>
            <a:r>
              <a:rPr lang="pt-BR" b="1" dirty="0" smtClean="0"/>
              <a:t>ZTI – ZERO TOUCH INSTALLATION</a:t>
            </a:r>
          </a:p>
          <a:p>
            <a:r>
              <a:rPr lang="pt-BR" dirty="0" smtClean="0"/>
              <a:t>A partir do início da instalação não é necessária nenhuma configuração de parâmetros ou campos, toda a instalação é configurada para manter-se a mesma sempre.</a:t>
            </a:r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Processo de desenvolvimento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53" y="1345360"/>
            <a:ext cx="6325643" cy="467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MDT 2010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0910"/>
            <a:ext cx="50292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512" y="1196752"/>
            <a:ext cx="8726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MDT 2010 fazemos a importação do sistema operacional, drivers, aplicações, pacote específicos e geramos uma imagem.</a:t>
            </a:r>
          </a:p>
          <a:p>
            <a:endParaRPr lang="pt-BR" dirty="0"/>
          </a:p>
          <a:p>
            <a:r>
              <a:rPr lang="pt-BR" dirty="0" smtClean="0"/>
              <a:t>Em sequência são criadas as tarefas que gerenciam as instalações LTI ou ZTI assim como pré-definidas.</a:t>
            </a:r>
            <a:endParaRPr lang="pt-BR" dirty="0"/>
          </a:p>
        </p:txBody>
      </p:sp>
      <p:pic>
        <p:nvPicPr>
          <p:cNvPr id="307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36" y="3738093"/>
            <a:ext cx="7393152" cy="270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528" y="1268760"/>
            <a:ext cx="85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 políticas de sistema, ou Group Policies são diretrizes capazes de gerenciar e controlar todas as funções disponíveis para os computadores, servidores e usuários que fazem uso da rede.</a:t>
            </a:r>
          </a:p>
          <a:p>
            <a:endParaRPr lang="pt-BR" dirty="0" smtClean="0"/>
          </a:p>
          <a:p>
            <a:r>
              <a:rPr lang="pt-BR" dirty="0" smtClean="0"/>
              <a:t>A partir de uma política é possível controlar por exemplo: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Mapeamento de drives de rede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Mapeamento de caminhos de pastas default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Segurança e complexidade de senhas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Instalação de pacotes de segurança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Definição de configurações de rede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Adição de dispositivos de rede (impressoras ou fax)</a:t>
            </a:r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26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MDT 2010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9512" y="1196752"/>
            <a:ext cx="4752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Existem muitos documentos que ensinam como fazer a instalação. O melhor entre eles é o “</a:t>
            </a:r>
            <a:r>
              <a:rPr lang="pt-BR" dirty="0" err="1" smtClean="0"/>
              <a:t>Deploying</a:t>
            </a:r>
            <a:r>
              <a:rPr lang="pt-BR" dirty="0" smtClean="0"/>
              <a:t> Windows 7” da Microsoft.</a:t>
            </a:r>
          </a:p>
          <a:p>
            <a:r>
              <a:rPr lang="pt-BR" dirty="0" smtClean="0"/>
              <a:t>Com ele é possível desenvolver todas as tecnologias de publicação de máquinas a partir de uma documentação simples e prática.</a:t>
            </a:r>
          </a:p>
          <a:p>
            <a:endParaRPr lang="pt-BR" dirty="0"/>
          </a:p>
          <a:p>
            <a:r>
              <a:rPr lang="pt-BR" dirty="0" smtClean="0"/>
              <a:t>Atenção, este livro está em Inglês, ainda não há a versão traduzida.</a:t>
            </a:r>
            <a:endParaRPr lang="pt-BR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282569"/>
              </p:ext>
            </p:extLst>
          </p:nvPr>
        </p:nvGraphicFramePr>
        <p:xfrm>
          <a:off x="5218194" y="1583842"/>
          <a:ext cx="3757192" cy="4585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3" imgW="5057522" imgH="6172200" progId="AcroExch.Document.7">
                  <p:embed/>
                </p:oleObj>
              </mc:Choice>
              <mc:Fallback>
                <p:oleObj name="Acrobat Document" r:id="rId3" imgW="5057522" imgH="61722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8194" y="1583842"/>
                        <a:ext cx="3757192" cy="4585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Windows Server Update Services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Exchange 2007</a:t>
            </a:r>
            <a:endParaRPr lang="pt-BR" b="1" dirty="0"/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Windows Server Update Services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9512" y="1196752"/>
            <a:ext cx="8726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WSUS (anteriormente chamado de Windows Update Services) é o novo nome para a próxima versão do Software Update Services (SUS). O WSUS é um componente de atualização do Windows Server e oferece uma maneira rápida e eficiente para ajudá-lo a proteger e ficar protegido. O WSUS representa um passo importante em direção à distribuição essencial de softwares e </a:t>
            </a:r>
            <a:r>
              <a:rPr lang="pt-BR" dirty="0" err="1"/>
              <a:t>infra-estrutura</a:t>
            </a:r>
            <a:r>
              <a:rPr lang="pt-BR" dirty="0"/>
              <a:t> de gerenciamento de atualizações no Windows. O WSUS possui tanto um componente do servidor quanto um do cliente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Baseado em comentários de consumidores e parceiros, o nome Windows Update Services e a abreviação associada (WUS) não descreviam precisamente a funcionalidade e o valor do produto. Windows Server Update Services posiciona mais adequadamente o produto como um componente do Windows Server e reflete o fato de que ele pode ser usado para fazer atualizações (</a:t>
            </a:r>
            <a:r>
              <a:rPr lang="pt-BR" dirty="0" err="1"/>
              <a:t>updates</a:t>
            </a:r>
            <a:r>
              <a:rPr lang="pt-BR" dirty="0"/>
              <a:t>) além do Windows em si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Windows Server Update Services é gratuito e está disponível para download sem custo algum. Cada cliente gerenciado requer um Windows Server CAL. Para fazer o download do software, veja a página Faça o download do WSUS.</a:t>
            </a:r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Windows Server Update Services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15516" y="1196752"/>
            <a:ext cx="86409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o Windows Server </a:t>
            </a:r>
            <a:r>
              <a:rPr lang="pt-BR" dirty="0" smtClean="0"/>
              <a:t>2008, </a:t>
            </a:r>
            <a:r>
              <a:rPr lang="pt-BR" dirty="0"/>
              <a:t>o WSUS requer o seguinte:</a:t>
            </a:r>
            <a:br>
              <a:rPr lang="pt-BR" dirty="0"/>
            </a:b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Microsoft </a:t>
            </a:r>
            <a:r>
              <a:rPr lang="pt-BR" dirty="0"/>
              <a:t>Internet Information Services (IIS) </a:t>
            </a:r>
            <a:r>
              <a:rPr lang="pt-BR" dirty="0" smtClean="0"/>
              <a:t>6.0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Background </a:t>
            </a:r>
            <a:r>
              <a:rPr lang="pt-BR" dirty="0" err="1"/>
              <a:t>Intelligent</a:t>
            </a:r>
            <a:r>
              <a:rPr lang="pt-BR" dirty="0"/>
              <a:t> Transfer Service (BITS) 2.0. Para obter este software, veja a página </a:t>
            </a:r>
            <a:r>
              <a:rPr lang="pt-BR" dirty="0">
                <a:hlinkClick r:id="rId2"/>
              </a:rPr>
              <a:t>Faça o download do WSUS</a:t>
            </a:r>
            <a:r>
              <a:rPr lang="pt-B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hlinkClick r:id="rId3"/>
              </a:rPr>
              <a:t>Microsoft </a:t>
            </a:r>
            <a:r>
              <a:rPr lang="pt-BR" dirty="0">
                <a:hlinkClick r:id="rId3"/>
              </a:rPr>
              <a:t>.NET Framework 1.1 Service Pack para o Windows Server 2003</a:t>
            </a:r>
            <a:r>
              <a:rPr lang="pt-BR" dirty="0"/>
              <a:t>. Você também pode obter este software no site do Windows Update: Busque por </a:t>
            </a:r>
            <a:r>
              <a:rPr lang="pt-BR" dirty="0" err="1"/>
              <a:t>Critical</a:t>
            </a:r>
            <a:r>
              <a:rPr lang="pt-BR" dirty="0"/>
              <a:t> </a:t>
            </a:r>
            <a:r>
              <a:rPr lang="pt-BR" dirty="0" err="1"/>
              <a:t>Updates</a:t>
            </a:r>
            <a:r>
              <a:rPr lang="pt-BR" dirty="0"/>
              <a:t> e Service Packs. Instale o Microsoft .NET Framework 1.1 Service Pack 1 for Windows Server 2003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/>
              <a:t>Por padrão, as atualizações são baixadas em seu servidor do Windows Server WSUS apenas quando tiverem sido aprovadas para instalação. Você pode fazer o download e armazenar todas as atualizações, independente de aprovação, ou você pode escolher não fazer o download e não armazenar nenhuma atualização localmente (as atualizações são baixadas em computadores diretamente do site do Windows Update após terem sido aprovadas para instalação). </a:t>
            </a:r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Exercício 7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9512" y="1196752"/>
            <a:ext cx="8726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1 - Instalar o WSUS</a:t>
            </a:r>
          </a:p>
          <a:p>
            <a:r>
              <a:rPr lang="pt-BR" dirty="0" smtClean="0"/>
              <a:t>2 - Configure para reconhecer apenas os pacotes do Windows XP, Windows Server 2008, Microsoft Office 2007  e Microsoft Office 2010.</a:t>
            </a:r>
          </a:p>
          <a:p>
            <a:r>
              <a:rPr lang="pt-BR" dirty="0" smtClean="0"/>
              <a:t>3 – Utilize os arquivos em anexo para configurar os clientes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Server Update Services</a:t>
            </a:r>
            <a:endParaRPr lang="pt-BR" b="1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Exchange 2007</a:t>
            </a:r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Office Communicator</a:t>
            </a:r>
            <a:endParaRPr lang="pt-BR" b="1" dirty="0"/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802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Exchange 2007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1520" y="1028343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recursos do </a:t>
            </a:r>
            <a:r>
              <a:rPr lang="pt-BR" dirty="0"/>
              <a:t>Microsoft Exchange Server 2007 foram </a:t>
            </a:r>
            <a:r>
              <a:rPr lang="pt-BR" dirty="0" err="1" smtClean="0"/>
              <a:t>reprojetados</a:t>
            </a:r>
            <a:r>
              <a:rPr lang="pt-BR" dirty="0" smtClean="0"/>
              <a:t> </a:t>
            </a:r>
            <a:r>
              <a:rPr lang="pt-BR" dirty="0"/>
              <a:t>para aprimorar a experiência administrativa. O Exchange 2007 fornece cinco funções de servidor distintas que se alinham com a maneira como os sistemas de mensagens geralmente são implantados e distribuídos. Uma </a:t>
            </a:r>
            <a:r>
              <a:rPr lang="pt-BR" i="1" dirty="0"/>
              <a:t>função de servidor</a:t>
            </a:r>
            <a:r>
              <a:rPr lang="pt-BR" dirty="0"/>
              <a:t> é uma unidade que agrupa logicamente os recursos e os componentes necessários para executar uma função específica no ambiente de mensagem. Cada função de servidor inclui recursos que oferecem suporte à sua respectiva função, juntamente com definições de segurança e configuração relacionadas e uma lista de tarefas predefinidas para o gerenciamento e a configuração desses recursos.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149080"/>
            <a:ext cx="17335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msexchangeteam.com/photos/postpictures2/images/435973/original.as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30519"/>
            <a:ext cx="3096344" cy="231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Exchange 2007 – Regras existentes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53141"/>
              </p:ext>
            </p:extLst>
          </p:nvPr>
        </p:nvGraphicFramePr>
        <p:xfrm>
          <a:off x="323528" y="1263184"/>
          <a:ext cx="8640961" cy="468609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34423"/>
                <a:gridCol w="1234423"/>
                <a:gridCol w="1234423"/>
                <a:gridCol w="1234423"/>
                <a:gridCol w="1234423"/>
                <a:gridCol w="1234423"/>
                <a:gridCol w="1234423"/>
              </a:tblGrid>
              <a:tr h="455443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Função de servidor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Introdução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/>
                        <a:t>Planejamento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Implantação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Operações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Segurança e proteção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Suporte e solução de problemas </a:t>
                      </a:r>
                    </a:p>
                  </a:txBody>
                  <a:tcPr marL="28465" marR="28465" marT="14233" marB="14233" anchor="ctr"/>
                </a:tc>
              </a:tr>
              <a:tr h="711629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Acesso para Cliente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2"/>
                        </a:rPr>
                        <a:t>Função de servidor de Acesso para Cliente: Visão geral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3"/>
                        </a:rPr>
                        <a:t>Planejando servidores de Acesso para Cliente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4"/>
                        </a:rPr>
                        <a:t>Implantando funções de servidor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5"/>
                        </a:rPr>
                        <a:t>Tarefas pós-instalação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6"/>
                        </a:rPr>
                        <a:t>Gerenciando o Acesso para Cliente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7"/>
                        </a:rPr>
                        <a:t>Protegendo o Acesso para Cliente do Exchange Server 2007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8"/>
                        </a:rPr>
                        <a:t>Solucionando problemas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9"/>
                        </a:rPr>
                        <a:t>Exchange Server TechCenter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</a:tr>
              <a:tr h="711629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Transporte de Borda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0"/>
                        </a:rPr>
                        <a:t>Função de Servidor de Transporte de Borda: Visão geral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1"/>
                        </a:rPr>
                        <a:t>Planejando servidores de Transporte de Borda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4"/>
                        </a:rPr>
                        <a:t>Implantando funções de servidor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5"/>
                        </a:rPr>
                        <a:t>Tarefas pós-instalação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2"/>
                        </a:rPr>
                        <a:t>Gerenciando servidores de transporte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3"/>
                        </a:rPr>
                        <a:t>Segurança e proteção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8"/>
                        </a:rPr>
                        <a:t>Solucionando problemas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9"/>
                        </a:rPr>
                        <a:t>Exchange Server TechCenter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</a:tr>
              <a:tr h="882420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Transporte de Hub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4"/>
                        </a:rPr>
                        <a:t>Função de servidor de Transporte de Hub: Visão geral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5"/>
                        </a:rPr>
                        <a:t>Planejando servidores de Transporte de Hub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4"/>
                        </a:rPr>
                        <a:t>Implantando funções de servidor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5"/>
                        </a:rPr>
                        <a:t>Tarefas pós-instalação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2"/>
                        </a:rPr>
                        <a:t>Gerenciando servidores de transporte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3"/>
                        </a:rPr>
                        <a:t>Segurança e proteção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6"/>
                        </a:rPr>
                        <a:t>Problemas de transporte e fluxo de mensagens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9"/>
                        </a:rPr>
                        <a:t>Exchange Server TechCenter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</a:tr>
              <a:tr h="711629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Caixa de Correio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7"/>
                        </a:rPr>
                        <a:t>Função de servidor de Caixa de Correio: Visão geral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8"/>
                        </a:rPr>
                        <a:t>Planejando servidores de Caixa de Correio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4"/>
                        </a:rPr>
                        <a:t>Implantando funções de servidor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5"/>
                        </a:rPr>
                        <a:t>Tarefas pós-instalação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9"/>
                        </a:rPr>
                        <a:t>Gerenciando recursos de caixa de correio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13"/>
                        </a:rPr>
                        <a:t>Segurança e proteção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8"/>
                        </a:rPr>
                        <a:t>Solucionando problemas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9"/>
                        </a:rPr>
                        <a:t>Exchange Server TechCenter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</a:tr>
              <a:tr h="1213346">
                <a:tc>
                  <a:txBody>
                    <a:bodyPr/>
                    <a:lstStyle/>
                    <a:p>
                      <a:pPr algn="ctr" rtl="0"/>
                      <a:r>
                        <a:rPr lang="pt-BR" sz="1100" b="1" dirty="0"/>
                        <a:t>Unificação de Mensagens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20"/>
                        </a:rPr>
                        <a:t>Função de servidor de Unificação de Mensagens: Visão geral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21"/>
                        </a:rPr>
                        <a:t>Planejamento dos servidores de Unificação de Mensagens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4"/>
                        </a:rPr>
                        <a:t>Implantando funções de servidor</a:t>
                      </a:r>
                      <a:r>
                        <a:rPr lang="pt-BR" sz="1100"/>
                        <a:t> </a:t>
                      </a:r>
                    </a:p>
                    <a:p>
                      <a:pPr algn="ctr" rtl="0"/>
                      <a:r>
                        <a:rPr lang="pt-BR" sz="1100">
                          <a:hlinkClick r:id="rId5"/>
                        </a:rPr>
                        <a:t>Tarefas pós-instalação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22"/>
                        </a:rPr>
                        <a:t>Gerenciando a Unificação de Mensagens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hlinkClick r:id="rId23"/>
                        </a:rPr>
                        <a:t>Protegendo um ambiente de Unificação de Mensagens</a:t>
                      </a:r>
                      <a:r>
                        <a:rPr lang="pt-BR" sz="1100"/>
                        <a:t> </a:t>
                      </a:r>
                    </a:p>
                  </a:txBody>
                  <a:tcPr marL="28465" marR="28465" marT="14233" marB="1423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100" dirty="0">
                          <a:hlinkClick r:id="rId24"/>
                        </a:rPr>
                        <a:t>Problemas do servidor de Unificação de Mensagens</a:t>
                      </a:r>
                      <a:r>
                        <a:rPr lang="pt-BR" sz="1100" dirty="0"/>
                        <a:t> </a:t>
                      </a:r>
                    </a:p>
                    <a:p>
                      <a:pPr algn="ctr" rtl="0"/>
                      <a:r>
                        <a:rPr lang="pt-BR" sz="1100" dirty="0">
                          <a:hlinkClick r:id="rId9"/>
                        </a:rPr>
                        <a:t>Exchange Server </a:t>
                      </a:r>
                      <a:r>
                        <a:rPr lang="pt-BR" sz="1100" dirty="0" err="1">
                          <a:hlinkClick r:id="rId9"/>
                        </a:rPr>
                        <a:t>TechCenter</a:t>
                      </a:r>
                      <a:r>
                        <a:rPr lang="pt-BR" sz="1100" dirty="0"/>
                        <a:t> </a:t>
                      </a:r>
                    </a:p>
                  </a:txBody>
                  <a:tcPr marL="28465" marR="28465" marT="14233" marB="1423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Exchange 2007 – Ambiente de exemplo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84" y="1412776"/>
            <a:ext cx="6685823" cy="452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Exchange 2007 - Ambiente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1556792"/>
            <a:ext cx="7572375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609" y="3298464"/>
            <a:ext cx="4857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84" y="4715877"/>
            <a:ext cx="704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53" y="3203215"/>
            <a:ext cx="9810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eta para baixo 8"/>
          <p:cNvSpPr/>
          <p:nvPr/>
        </p:nvSpPr>
        <p:spPr>
          <a:xfrm>
            <a:off x="5032289" y="3924895"/>
            <a:ext cx="504056" cy="1080120"/>
          </a:xfrm>
          <a:prstGeom prst="downArrow">
            <a:avLst>
              <a:gd name="adj1" fmla="val 50000"/>
              <a:gd name="adj2" fmla="val 6259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 rot="10800000">
            <a:off x="6517457" y="3924895"/>
            <a:ext cx="504056" cy="1080120"/>
          </a:xfrm>
          <a:prstGeom prst="downArrow">
            <a:avLst>
              <a:gd name="adj1" fmla="val 50000"/>
              <a:gd name="adj2" fmla="val 6259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38" y="3347231"/>
            <a:ext cx="223837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eta para a direita 9"/>
          <p:cNvSpPr/>
          <p:nvPr/>
        </p:nvSpPr>
        <p:spPr>
          <a:xfrm rot="10800000">
            <a:off x="6769485" y="3380913"/>
            <a:ext cx="1071959" cy="504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 rot="16200000">
            <a:off x="6121834" y="4216760"/>
            <a:ext cx="1071959" cy="504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65" y="3347230"/>
            <a:ext cx="223837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51520" y="1196752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 – O computador entra na rede</a:t>
            </a:r>
          </a:p>
          <a:p>
            <a:r>
              <a:rPr lang="pt-BR" dirty="0" smtClean="0"/>
              <a:t>2 – Solicita as políticas de computadores</a:t>
            </a:r>
          </a:p>
          <a:p>
            <a:r>
              <a:rPr lang="pt-BR" dirty="0" smtClean="0"/>
              <a:t>3 – O servidor envia as políticas</a:t>
            </a:r>
          </a:p>
          <a:p>
            <a:r>
              <a:rPr lang="pt-BR" dirty="0" smtClean="0"/>
              <a:t>4 – O computador aplica as políticas</a:t>
            </a:r>
          </a:p>
          <a:p>
            <a:r>
              <a:rPr lang="pt-BR" dirty="0" smtClean="0"/>
              <a:t>5 – O usuário faz logon no computador</a:t>
            </a:r>
          </a:p>
          <a:p>
            <a:r>
              <a:rPr lang="pt-BR" dirty="0" smtClean="0"/>
              <a:t>6 – O computador solicita as políticas de usuário</a:t>
            </a:r>
          </a:p>
          <a:p>
            <a:r>
              <a:rPr lang="pt-BR" dirty="0"/>
              <a:t>7</a:t>
            </a:r>
            <a:r>
              <a:rPr lang="pt-BR" dirty="0" smtClean="0"/>
              <a:t> – O servidor envia as políticas </a:t>
            </a:r>
          </a:p>
          <a:p>
            <a:r>
              <a:rPr lang="pt-BR" dirty="0"/>
              <a:t>8</a:t>
            </a:r>
            <a:r>
              <a:rPr lang="pt-BR" dirty="0" smtClean="0"/>
              <a:t> – O computador aplica as políticas</a:t>
            </a:r>
          </a:p>
          <a:p>
            <a:r>
              <a:rPr lang="pt-BR" dirty="0"/>
              <a:t>9</a:t>
            </a:r>
            <a:r>
              <a:rPr lang="pt-BR" dirty="0" smtClean="0"/>
              <a:t> – O computador continua com o processo de logon.</a:t>
            </a:r>
          </a:p>
          <a:p>
            <a:r>
              <a:rPr lang="pt-BR" dirty="0" smtClean="0"/>
              <a:t>10 – Processo finalizado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48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0" grpId="0" animBg="1"/>
      <p:bldP spid="10" grpId="1" animBg="1"/>
      <p:bldP spid="10" grpId="2" animBg="1"/>
      <p:bldP spid="16" grpId="0" animBg="1"/>
      <p:bldP spid="16" grpId="1" animBg="1"/>
      <p:bldP spid="1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Exchange 2007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028343"/>
            <a:ext cx="8712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ambiente de Exchange 2007 implementado em uma empresa passa a ser um dos recursos mais críticos por causa da sua influência nos usuários diretos e indiretos.</a:t>
            </a:r>
          </a:p>
          <a:p>
            <a:endParaRPr lang="pt-BR" dirty="0" smtClean="0"/>
          </a:p>
          <a:p>
            <a:r>
              <a:rPr lang="pt-BR" dirty="0" smtClean="0"/>
              <a:t>Todo processo de implementação de uma solução de mensageria deve ser planejada baseando-se em tempo de armazenamento e backup, para isso, verifique sempre o número de usuários atuais, pense em expansão e em um ambiente estabilizado.</a:t>
            </a:r>
          </a:p>
          <a:p>
            <a:endParaRPr lang="pt-BR" dirty="0"/>
          </a:p>
          <a:p>
            <a:r>
              <a:rPr lang="pt-BR" dirty="0" smtClean="0"/>
              <a:t>Com essas informações básicas, o ambiente de mensageria se manterá estável, confiável e integro por muito tempo.</a:t>
            </a:r>
          </a:p>
          <a:p>
            <a:endParaRPr lang="pt-BR" dirty="0"/>
          </a:p>
          <a:p>
            <a:r>
              <a:rPr lang="pt-BR" dirty="0" smtClean="0"/>
              <a:t>Boa sorte!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3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edondar Retângulo em um Canto Diagonal 28"/>
          <p:cNvSpPr/>
          <p:nvPr/>
        </p:nvSpPr>
        <p:spPr>
          <a:xfrm>
            <a:off x="323528" y="4022996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Windows Deployment System</a:t>
            </a:r>
            <a:endParaRPr lang="pt-BR" b="1" dirty="0"/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323528" y="4581128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Windows Server Update Services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23528" y="122389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Group Policies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323528" y="1782027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arquivos</a:t>
            </a:r>
            <a:endParaRPr lang="pt-BR" b="1" dirty="0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323528" y="234015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Gerência de quotas</a:t>
            </a:r>
            <a:endParaRPr lang="pt-BR" b="1" dirty="0"/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323528" y="2898291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Web</a:t>
            </a:r>
            <a:endParaRPr lang="pt-BR" b="1" dirty="0"/>
          </a:p>
        </p:txBody>
      </p:sp>
      <p:sp>
        <p:nvSpPr>
          <p:cNvPr id="17" name="Arredondar Retângulo em um Canto Diagonal 16"/>
          <p:cNvSpPr/>
          <p:nvPr/>
        </p:nvSpPr>
        <p:spPr>
          <a:xfrm>
            <a:off x="323528" y="3464625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Servidor FTP</a:t>
            </a:r>
            <a:endParaRPr lang="pt-BR" b="1" dirty="0"/>
          </a:p>
        </p:txBody>
      </p:sp>
      <p:sp>
        <p:nvSpPr>
          <p:cNvPr id="18" name="Arredondar Retângulo em um Canto Diagonal 17"/>
          <p:cNvSpPr/>
          <p:nvPr/>
        </p:nvSpPr>
        <p:spPr>
          <a:xfrm>
            <a:off x="323528" y="5130819"/>
            <a:ext cx="8220882" cy="432048"/>
          </a:xfrm>
          <a:prstGeom prst="round2Diag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Exchange 2007</a:t>
            </a:r>
          </a:p>
        </p:txBody>
      </p:sp>
      <p:sp>
        <p:nvSpPr>
          <p:cNvPr id="19" name="Arredondar Retângulo em um Canto Diagonal 18"/>
          <p:cNvSpPr/>
          <p:nvPr/>
        </p:nvSpPr>
        <p:spPr>
          <a:xfrm>
            <a:off x="323528" y="5688950"/>
            <a:ext cx="8220882" cy="432048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</a:rPr>
              <a:t>Office Communicator</a:t>
            </a:r>
          </a:p>
        </p:txBody>
      </p:sp>
      <p:sp>
        <p:nvSpPr>
          <p:cNvPr id="20" name="Elipse 19"/>
          <p:cNvSpPr/>
          <p:nvPr/>
        </p:nvSpPr>
        <p:spPr>
          <a:xfrm>
            <a:off x="8268357" y="116386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1" name="Elipse 20"/>
          <p:cNvSpPr/>
          <p:nvPr/>
        </p:nvSpPr>
        <p:spPr>
          <a:xfrm>
            <a:off x="8268356" y="172199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  <p:sp>
        <p:nvSpPr>
          <p:cNvPr id="22" name="Elipse 21"/>
          <p:cNvSpPr/>
          <p:nvPr/>
        </p:nvSpPr>
        <p:spPr>
          <a:xfrm>
            <a:off x="8268355" y="228012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45</a:t>
            </a:r>
            <a:endParaRPr lang="pt-BR" sz="1400" b="1" dirty="0"/>
          </a:p>
        </p:txBody>
      </p:sp>
      <p:sp>
        <p:nvSpPr>
          <p:cNvPr id="23" name="Elipse 22"/>
          <p:cNvSpPr/>
          <p:nvPr/>
        </p:nvSpPr>
        <p:spPr>
          <a:xfrm>
            <a:off x="8268354" y="2838257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4" name="Elipse 23"/>
          <p:cNvSpPr/>
          <p:nvPr/>
        </p:nvSpPr>
        <p:spPr>
          <a:xfrm>
            <a:off x="8268357" y="3396389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5" name="Elipse 24"/>
          <p:cNvSpPr/>
          <p:nvPr/>
        </p:nvSpPr>
        <p:spPr>
          <a:xfrm>
            <a:off x="8268356" y="3954521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9</a:t>
            </a:r>
            <a:r>
              <a:rPr lang="pt-BR" sz="1400" b="1" dirty="0" smtClean="0"/>
              <a:t>0</a:t>
            </a:r>
            <a:endParaRPr lang="pt-BR" sz="1400" b="1" dirty="0"/>
          </a:p>
        </p:txBody>
      </p:sp>
      <p:sp>
        <p:nvSpPr>
          <p:cNvPr id="26" name="Elipse 25"/>
          <p:cNvSpPr/>
          <p:nvPr/>
        </p:nvSpPr>
        <p:spPr>
          <a:xfrm>
            <a:off x="8268355" y="4512653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7" name="Elipse 26"/>
          <p:cNvSpPr/>
          <p:nvPr/>
        </p:nvSpPr>
        <p:spPr>
          <a:xfrm>
            <a:off x="8268354" y="5070785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90</a:t>
            </a:r>
            <a:endParaRPr lang="pt-BR" sz="1400" b="1" dirty="0"/>
          </a:p>
        </p:txBody>
      </p:sp>
      <p:sp>
        <p:nvSpPr>
          <p:cNvPr id="28" name="Elipse 27"/>
          <p:cNvSpPr/>
          <p:nvPr/>
        </p:nvSpPr>
        <p:spPr>
          <a:xfrm>
            <a:off x="8268353" y="5628916"/>
            <a:ext cx="552115" cy="55211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/>
              <a:t>30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9892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Microsoft </a:t>
            </a:r>
            <a:r>
              <a:rPr lang="pt-BR" sz="3600" b="1" dirty="0">
                <a:solidFill>
                  <a:schemeClr val="tx2">
                    <a:lumMod val="75000"/>
                  </a:schemeClr>
                </a:solidFill>
              </a:rPr>
              <a:t>Office Communications Server 2007 </a:t>
            </a:r>
          </a:p>
          <a:p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028343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</a:t>
            </a:r>
            <a:r>
              <a:rPr lang="pt-BR" dirty="0"/>
              <a:t>Office Communications Server 2007 gere todas as comunicações (síncronas) em tempo real incluindo: mensagens instantâneas, VoIP, </a:t>
            </a:r>
            <a:r>
              <a:rPr lang="pt-BR" dirty="0" smtClean="0"/>
              <a:t>áudio </a:t>
            </a:r>
            <a:r>
              <a:rPr lang="pt-BR" dirty="0"/>
              <a:t>ou </a:t>
            </a:r>
            <a:r>
              <a:rPr lang="pt-BR" dirty="0" smtClean="0"/>
              <a:t>videoconferências. </a:t>
            </a:r>
            <a:r>
              <a:rPr lang="pt-BR" dirty="0"/>
              <a:t>Além disso, funciona com sistemas de telecomunicações existentes, para que as empresas possam implementar um sistema VoIP e de realização de conferências avançado sem que seja necessário desmantelarem as respectivas redes telefónicas legadas. 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Microsoft Office Communications Server 2007 também suporta a detecção de presença, um benefício chave das comunicações integradas da Microsoft que une todas as informações de </a:t>
            </a:r>
            <a:r>
              <a:rPr lang="pt-BR" dirty="0" smtClean="0"/>
              <a:t>contato </a:t>
            </a:r>
            <a:r>
              <a:rPr lang="pt-BR" dirty="0"/>
              <a:t>armazenadas no Active Directory aos meios de comunicação usados pelos utilizadores. </a:t>
            </a:r>
          </a:p>
          <a:p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/>
              <a:t>tecnologia de presença permite identificar imediatamente se existe algum utilizador disponível e </a:t>
            </a:r>
            <a:r>
              <a:rPr lang="pt-BR" dirty="0" smtClean="0"/>
              <a:t>contatar </a:t>
            </a:r>
            <a:r>
              <a:rPr lang="pt-BR" dirty="0"/>
              <a:t>esse utilizador com um clique através de uma mensagem instantânea, de uma chamada telefónica ou de uma </a:t>
            </a:r>
            <a:r>
              <a:rPr lang="pt-BR" dirty="0" smtClean="0"/>
              <a:t>videoconferência.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74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Microsoft </a:t>
            </a:r>
            <a:r>
              <a:rPr lang="pt-BR" sz="3600" b="1" dirty="0">
                <a:solidFill>
                  <a:schemeClr val="tx2">
                    <a:lumMod val="75000"/>
                  </a:schemeClr>
                </a:solidFill>
              </a:rPr>
              <a:t>Office Communications Server 2007 </a:t>
            </a:r>
          </a:p>
          <a:p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028343"/>
            <a:ext cx="871296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versão Microsoft Office 2007 foi concebida para tirar o máximo partido das tecnologias de Comunicações Unificadas. Ao Office System acresce um diversificado leque de funcionalidades adicionais quando é implementado num ambiente de Comunicações Unificadas</a:t>
            </a:r>
            <a:r>
              <a:rPr lang="pt-BR" dirty="0" smtClean="0"/>
              <a:t>.</a:t>
            </a:r>
          </a:p>
          <a:p>
            <a:endParaRPr lang="pt-BR" sz="1600" dirty="0"/>
          </a:p>
          <a:p>
            <a:r>
              <a:rPr lang="pt-BR" sz="1600" b="1" dirty="0"/>
              <a:t>Tecnologia de presença totalmente integrada </a:t>
            </a:r>
            <a:endParaRPr lang="pt-BR" sz="1600" b="1" dirty="0" smtClean="0"/>
          </a:p>
          <a:p>
            <a:r>
              <a:rPr lang="pt-BR" sz="1600" dirty="0" smtClean="0"/>
              <a:t>A </a:t>
            </a:r>
            <a:r>
              <a:rPr lang="pt-BR" sz="1600" dirty="0"/>
              <a:t>tecnologia de presença está presente em todo o Microsoft Office System, desde as áreas de trabalho de documentos no Microsoft Office Word, Excel e PowerPoint 2007 aos sites de equipa e Os Meus Sites no Microsoft Office SharePoint Server 2007. </a:t>
            </a:r>
          </a:p>
          <a:p>
            <a:endParaRPr lang="pt-BR" sz="1600" dirty="0" smtClean="0"/>
          </a:p>
          <a:p>
            <a:r>
              <a:rPr lang="pt-BR" sz="1600" b="1" dirty="0"/>
              <a:t>Comunicar consoante o contexto </a:t>
            </a:r>
            <a:endParaRPr lang="pt-BR" sz="1600" b="1" dirty="0" smtClean="0"/>
          </a:p>
          <a:p>
            <a:r>
              <a:rPr lang="pt-BR" sz="1600" dirty="0" smtClean="0"/>
              <a:t>Uma </a:t>
            </a:r>
            <a:r>
              <a:rPr lang="pt-BR" sz="1600" dirty="0"/>
              <a:t>vez que todos aqueles que colaboram num dado ficheiro ficam associados ao mesmo, a tecnologia de presença pode disponibilizar vários canais de comunicação. Por exemplo, se estiver a trabalhar num orçamento partilhado no Office Excel 2007, poderá dar início a uma sessão de mensagens instantâneas com um ou com todos os proprietários do orçamento com apenas alguns cliques. Pode, inclusivamente, escalar a conversação para uma chamada telefónica ou uma áudio ou </a:t>
            </a:r>
            <a:r>
              <a:rPr lang="pt-BR" sz="1600" dirty="0" smtClean="0"/>
              <a:t>videoconferência </a:t>
            </a:r>
            <a:r>
              <a:rPr lang="pt-BR" sz="1600" dirty="0"/>
              <a:t>em qualquer altura. A detecção de presença também faz parte da experiência de utilização propriamente dita. As chamadas recebidas são apresentadas como alertas de ambiente de trabalho, juntamente com o nome do autor da chamada e as informações de presença. Com um clique, poderá encaminhar uma chamada para o voice mail, responder com uma mensagem de correio </a:t>
            </a:r>
            <a:r>
              <a:rPr lang="pt-BR" sz="1600" dirty="0" smtClean="0"/>
              <a:t>eletrônico </a:t>
            </a:r>
            <a:r>
              <a:rPr lang="pt-BR" sz="1600" dirty="0"/>
              <a:t>ou uma mensagem instantânea ou atender o telefone.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485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Microsoft </a:t>
            </a:r>
            <a:r>
              <a:rPr lang="pt-BR" sz="3600" b="1" dirty="0">
                <a:solidFill>
                  <a:schemeClr val="tx2">
                    <a:lumMod val="75000"/>
                  </a:schemeClr>
                </a:solidFill>
              </a:rPr>
              <a:t>Office Communications Server 2007 </a:t>
            </a:r>
          </a:p>
          <a:p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1520" y="1028343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Estabelecer uma ligação de acesso telefónico para ouvir as mensagens de correio </a:t>
            </a:r>
            <a:r>
              <a:rPr lang="pt-BR" b="1" dirty="0" smtClean="0"/>
              <a:t>eletrônico </a:t>
            </a:r>
          </a:p>
          <a:p>
            <a:r>
              <a:rPr lang="pt-BR" dirty="0" smtClean="0"/>
              <a:t>Quando </a:t>
            </a:r>
            <a:r>
              <a:rPr lang="pt-BR" dirty="0"/>
              <a:t>estiver fora do escritório, poderá estabelecer uma ligação de acesso telefónico para ouvir as mensagens de correio electrónico e de voice mail que, por sua vez, são lidas pelos serviços de voz incorporados no Microsoft Exchange Server 2007. Pode inclusivamente aceder aos seus </a:t>
            </a:r>
            <a:r>
              <a:rPr lang="pt-BR" dirty="0" smtClean="0"/>
              <a:t>contatos </a:t>
            </a:r>
            <a:r>
              <a:rPr lang="pt-BR" dirty="0"/>
              <a:t>e </a:t>
            </a:r>
            <a:r>
              <a:rPr lang="pt-BR" dirty="0" smtClean="0"/>
              <a:t>efetuar </a:t>
            </a:r>
            <a:r>
              <a:rPr lang="pt-BR" dirty="0"/>
              <a:t>chamadas através da caixa A Receber acessível por voz do Office Outlook. </a:t>
            </a:r>
            <a:endParaRPr lang="pt-BR" dirty="0" smtClean="0"/>
          </a:p>
          <a:p>
            <a:endParaRPr lang="pt-BR" dirty="0"/>
          </a:p>
          <a:p>
            <a:r>
              <a:rPr lang="pt-BR" b="1" dirty="0"/>
              <a:t>Uma solução melhor </a:t>
            </a:r>
            <a:endParaRPr lang="pt-BR" b="1" dirty="0" smtClean="0"/>
          </a:p>
          <a:p>
            <a:r>
              <a:rPr lang="pt-BR" dirty="0" smtClean="0"/>
              <a:t>A </a:t>
            </a:r>
            <a:r>
              <a:rPr lang="pt-BR" dirty="0"/>
              <a:t>Microsoft propõe uma abordagem melhor: a utilização de software para </a:t>
            </a:r>
            <a:r>
              <a:rPr lang="pt-BR" dirty="0" smtClean="0"/>
              <a:t>amenizar a </a:t>
            </a:r>
            <a:r>
              <a:rPr lang="pt-BR" dirty="0"/>
              <a:t>diferença entre os sistemas. A implementação do Microsoft Office Communications Server 2007 e do Microsoft Exchange Server 2007 permite que as empresas beneficiem da tecnologia VoIP e da solução 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Messaging</a:t>
            </a:r>
            <a:r>
              <a:rPr lang="pt-BR" dirty="0"/>
              <a:t> sem que seja necessário proceder à remoção do sistema de telecomunicações existente. </a:t>
            </a:r>
          </a:p>
        </p:txBody>
      </p:sp>
    </p:spTree>
    <p:extLst>
      <p:ext uri="{BB962C8B-B14F-4D97-AF65-F5344CB8AC3E}">
        <p14:creationId xmlns:p14="http://schemas.microsoft.com/office/powerpoint/2010/main" val="65485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Microsoft </a:t>
            </a:r>
            <a:r>
              <a:rPr lang="pt-BR" sz="3600" b="1" dirty="0">
                <a:solidFill>
                  <a:schemeClr val="tx2">
                    <a:lumMod val="75000"/>
                  </a:schemeClr>
                </a:solidFill>
              </a:rPr>
              <a:t>Office Communications Server 2007 </a:t>
            </a:r>
          </a:p>
          <a:p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8668097" cy="491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85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8640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Prática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://www.simple-talk.com/iwritefor/articlefiles/938-OC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38100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20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Obrigado!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4" descr="data:image/jpeg;base64,/9j/4AAQSkZJRgABAQAAAQABAAD/2wCEAAkGBhASDxASDxAPEBASDw8OEBUQEA8ODxAPExAVFBUQEhQYHCYeGBkjGRQSHy8gIycqLCw4FR4xNTAqNTIrLCkBCQoKDgwOGA8PGSkcHBwpKSkpLCkqLCkpNSkqKSotKiwpKSktLykpNS0sKSopKSkpKTUsKSkpKSwsNSksKSwpKf/AABEIAMIBAwMBIgACEQEDEQH/xAAbAAEAAgMBAQAAAAAAAAAAAAAABAUCAwYBB//EADoQAAIBAgMECQIDBgcAAAAAAAABAgMRBAUhEjFBUQYiMmFxgZGhsRMjQnLhFHOSwdHwM1JidIKz8f/EABgBAQEBAQEAAAAAAAAAAAAAAAABAgME/8QAHhEBAQACAwEBAQEAAAAAAAAAAAECEQMSITFRMhP/2gAMAwEAAhEDEQA/APuIAAAAAAAAAAAAAAAAAAAAAAAAAAAAAAAAAAAAAAAAAAAAAAAAAAAAAAAAAAAAAAAOcWaT+rO71U5LuSTsi/w9VSipLir/AKHNZ1Q2K7lwnaXnufv8lnkeJ0lB/nXg9/v8nnwus7KtTsXjY00tre9EuLI9PMr8F7lFnuJl+1ST3RjBLwa2n7v2FDFmc+TLfi6dTSrKW42FLl+KvUiud17foXR248u09SgAOiAAAAAAAAAAAAAAAAAAAAAAAAAAAAAAAAAI+OxH06c579mLaXN7l72IcNmnWppye1OE9u8m09mzvZ7nd2M26U6Q0FKi5PRwaa82lb3RS4LEuNpR7UdV/qVt3mW3SPGRWGq7NSMZxj9WCbSc5UpKpsJPffZt5lPj6ShUvDsTX1IWt2ZcPJnDlnu4sZ4/GYfEbNWjVp7aWzUpznCFVW/0t71qu/gRaLjJ2i7vlHWXoinxmVU5tuUU7u+qTIUejNG9404p80kmc7ZfR9FybLXF7c007WinvV+LLc5LI6v0KaipSfHrSlL0udJhMYprvO3Hnj/KVJAB3QAAAAAAAAAAAAAAAAAAAAAAAAAAAAAAABFzNfZn+W/o7nzbplhq8Zp5bjKkZSqvbkpRnsxkleG2tbJq/HkfRM5pbVNK7XXi9Ha+j0fNHzur0erpxjCVKSaTV3Km7W3dlo8/JfW8Y5ueVZo6kFXzNyUnvd6lvJs7bLMtpwpyUKzrThSpzm5OKbk6k1K0VuVlF6GDgqFO88DQnJLWU8TUqO9t6WxoMpy9V39SWzDXqwp3STenaetu449mtN0j2CMIPcbYkZeuTJeAxUlJW5orsTJ3hFOznVpU78lOpGL9mbcmquag3vey352A7sAHvYAAAAAAAAAAAAAAAAAAAAAAAAAAAAAAAAR8dH7b7rS9Hc5pL7sVyU4/wy09rHWSjdNPirHFZlX+li6MZfjlOP8AyUP5qMWebmnsreLzpJpSZs6Iw6lPvmn6a/yKzpRjVs2vvL3oVR+3tcIqy8X+nyccfcpGr8VFPj4te5uijVSW/wDNL5MKGMUpSSv1ZOLvxaSba9SstlWF6uG/3ND/ALEbOj0dKK/dr4N2Hp7VWh3Vqb9JXL7CZBGFXbUnspuUY23X4X5I3jjcp4i2AB62QAAAAAAAAAAAAAAAAAAAAAAAAAAAAAAAA5Xp1l7dFV4q8qMo1H3KOm16Np+JeZrndDDQ269SMFwW+UnyjFas4jNOnFWqvtw+nh2t1lOrUi1+O2kU1wXqc+TVmqs+uYr451qkYrVtpJc3yPqeR1KVKjCntLaS6zaaTm9+vt5HyvCYiiq6lTpuDSaXUm+twtodRhM0k7Ka2X6X8uBw4tS+t5et9Lj4v5K/Dq1V98q3zTJuGeiK7Dz+/JcE6lvOUb/Bj9ZdFlv+LS/eROwRxuXVLTg7XtK/sdLTzOL3pr3O/D8qVNBjTqKSTTunuMjugAAAAAAAAAAAAAAAAAAAAAAAAAeOVt4HpjOokrt2I1bG/wCX1ZElNvVu4Ez9uV9zsbY4mL4+uhWXMXVS3smxxmbZLCvOUpzqObbW05bXHcr7l3IrX0cqwVqdW8eCelvD/wBOiqdqX5n8nlyWSjnaVXG0E9i671FP3K7EZjXTcqm23zZ0Gd5nOhCE4QU061GlK8tnZjUqxp7S0d2tpaaFjFJrVJ+KTM9JPi7VGX55TlSi9uN7aptJp8Uyqy7pBTniqkdpaOdnddbrLcdUsFQveWHoSfN04X9bEiOXYKek8LTb4JwhJevA5/5fTbDL8ZFyWt/DUsamIvotF8kOGFpU7/Sp06afCEVH1tvEqhcZ1mh1+XL7NP8AIiSRsDNfTpq6uoRTXFO24knaIAAoAAAAAAAAAAAAAAAAAAAAABQ9I8TOEqbjJpNSut6umuHmXxzPS2rLqfbnsxcryteOqXLwAj0s7f44p98Xb2ZMpZnTl+Kz5S0OYjiE9zKTpHmMqcsPKFSUW61ODjfq1KcpxUls7L2pWeiumtXrZog7zGY224oMbm0lxEK2hoxGFjPi0+7X2IJdGptRjLmk/VGdyPQjsxjG97JLxsbdooi5tlUMRBQnKcUpQmnTk4PahJSi+Ts0nZprQmU1ZJbzy56mBmmZ0n1l5/BqubKSbaStd6atJeooznNt2Su3uSLXLss2etLWftHw/qbcDl0YK++T3y/ku4mpHLW1Ej1Ta3Ng8NxG6OLlxszZHGLimvciixoT41ovivgzKyxlhK16mynok2+V/wC2UWIAAAAAAAAAAAAAAAAAAHjR6AK3G9H8PV1lTSl/mj1JeqOfzDodKOtGpdcprX1R2R5KJmz8HzPEYStT7dOVucesvY0RxaPo2JwKlwKPHdG4Su3FX7tH6k2ObjXNsahuxHRmcb7En4S1INXC1qfag7c46/qXYlqZkpECGKRvjWKJVz25pjMyUgJFLESj2ZSj4NonUc8qLtKM/Hqv1RVpntwOgo57TfaUov8AiXsTaWJhLsyi/Bq/ofLc1xkv22jTw9Wo6ylTlWp3ToRw925TmmtJNbrO+i4XOng9FzA68WObo5jVjum2uUusvcnYfOm2lKCu9Lp29UBPxVayst79lzPcmXXk+Ufl/oQJzu7veWWSLSb74r2f9QLQAFAAAAAAAAAAAAAAAAAAAAAAMXBGQA1PDx5Gmpl0HvRLBOsFFjOi1Kf4Vf0fqUuL6HTj/hyfg+sjtwTqPmlbA16faptrnHX9TVDEr+959OlTT3pPxRX43o/QqdqCvzQ9HERqmamW+L6FSWtGo/CWqKbE5ZiKXbptrnHX2Gxqr5fRnKMp06cpQalCUoxcotO6cXvRLTIUMUtz0fJ6M3xqlElM34Ttrz+CJGRLwPa8mBOnIv8ALcK4U7PtN7T7nyIGT4Laf1Jbk+r3y5+RdAAAUAAAAAAAAAAAAAAAAAAAAAAAAAAAAAAAADyUU96uegCuxmRUKi60F42KPF9Cba0Ztdz1R1oJofPquT4qn2qbmucNfbeTMjw8qlRxs42S2rppxV+87U8sNDynTUUklZJWXgZAF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155575" y="-769938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39633" y="3212976"/>
            <a:ext cx="848083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Guilherme Lima</a:t>
            </a:r>
          </a:p>
          <a:p>
            <a:pPr algn="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MCITP Enterprise Administrator / MCITP Server Administrator </a:t>
            </a:r>
          </a:p>
          <a:p>
            <a:pPr algn="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5x MCTS / MCSA / MCDST / MCP / TCF / Auditor ISO 20000 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14935" y="5232102"/>
            <a:ext cx="848083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www.solucoesms.com</a:t>
            </a:r>
            <a:endParaRPr lang="pt-BR" sz="3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www.twitter.com/guilhermelima</a:t>
            </a:r>
            <a:endParaRPr lang="pt-BR" sz="3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 – Aplicação 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3528" y="1268759"/>
            <a:ext cx="43924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GPOs são baseadas em templates que possuem uma lista de opções configuráveis de forma amigável. A maioria dos itens de uma GPO tem 3 diferentes opções:</a:t>
            </a:r>
          </a:p>
          <a:p>
            <a:endParaRPr lang="pt-BR" b="1" dirty="0" smtClean="0"/>
          </a:p>
          <a:p>
            <a:r>
              <a:rPr lang="pt-BR" b="1" dirty="0" smtClean="0"/>
              <a:t>Enable</a:t>
            </a:r>
            <a:r>
              <a:rPr lang="pt-BR" b="1" dirty="0"/>
              <a:t>:</a:t>
            </a:r>
            <a:r>
              <a:rPr lang="pt-BR" dirty="0"/>
              <a:t> Especifica que aquele item será ativado.</a:t>
            </a:r>
          </a:p>
          <a:p>
            <a:endParaRPr lang="pt-BR" b="1" dirty="0" smtClean="0"/>
          </a:p>
          <a:p>
            <a:r>
              <a:rPr lang="pt-BR" b="1" dirty="0" smtClean="0"/>
              <a:t>Disable</a:t>
            </a:r>
            <a:r>
              <a:rPr lang="pt-BR" b="1" dirty="0"/>
              <a:t>:</a:t>
            </a:r>
            <a:r>
              <a:rPr lang="pt-BR" dirty="0"/>
              <a:t> Especifica que aquele item será desativado.</a:t>
            </a:r>
          </a:p>
          <a:p>
            <a:endParaRPr lang="pt-BR" b="1" dirty="0" smtClean="0"/>
          </a:p>
          <a:p>
            <a:r>
              <a:rPr lang="pt-BR" b="1" dirty="0" smtClean="0"/>
              <a:t>Not </a:t>
            </a:r>
            <a:r>
              <a:rPr lang="pt-BR" b="1" dirty="0"/>
              <a:t>Configured</a:t>
            </a:r>
            <a:r>
              <a:rPr lang="pt-BR" b="1" dirty="0" smtClean="0"/>
              <a:t>: </a:t>
            </a:r>
            <a:r>
              <a:rPr lang="pt-BR" dirty="0" smtClean="0"/>
              <a:t>Deixa </a:t>
            </a:r>
            <a:r>
              <a:rPr lang="pt-BR" dirty="0"/>
              <a:t>a opção neutra, nem ativa e nem desativa o item, ou seja, fica como está agora. Esta é a configuração padrão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1384280"/>
            <a:ext cx="4441658" cy="406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 – Aplicação  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1520" y="1268760"/>
            <a:ext cx="86409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Exemplo:</a:t>
            </a:r>
            <a:endParaRPr lang="pt-BR" b="1" dirty="0"/>
          </a:p>
          <a:p>
            <a:r>
              <a:rPr lang="pt-BR" dirty="0"/>
              <a:t>Você quer desabilitar o command prompt de todos os desktops da rede. Para isso existe um item chamado Disable the command prompt, a configuração default para esse item é </a:t>
            </a:r>
            <a:r>
              <a:rPr lang="pt-BR" i="1" dirty="0"/>
              <a:t>Not Configured</a:t>
            </a:r>
            <a:r>
              <a:rPr lang="pt-BR" dirty="0"/>
              <a:t>. </a:t>
            </a:r>
          </a:p>
          <a:p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você configurar como </a:t>
            </a:r>
            <a:r>
              <a:rPr lang="pt-BR" b="1" dirty="0"/>
              <a:t>Enabled</a:t>
            </a:r>
            <a:r>
              <a:rPr lang="pt-BR" dirty="0"/>
              <a:t>, o command prompt será desativado e se você configurar como </a:t>
            </a:r>
            <a:r>
              <a:rPr lang="pt-BR" b="1" dirty="0"/>
              <a:t>Disable</a:t>
            </a:r>
            <a:r>
              <a:rPr lang="pt-BR" dirty="0"/>
              <a:t>, será ativado explicitamente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Parece confuso o Enable desativar a opção, mas repare que a opção é “Desabilitar o prompt de comando”, o Enable neste caso está ativando a opção de “Desabilitar o prompt de comando”.</a:t>
            </a:r>
          </a:p>
          <a:p>
            <a:endParaRPr lang="pt-BR" dirty="0" smtClean="0"/>
          </a:p>
          <a:p>
            <a:r>
              <a:rPr lang="pt-BR" dirty="0" smtClean="0"/>
              <a:t>As </a:t>
            </a:r>
            <a:r>
              <a:rPr lang="pt-BR" dirty="0"/>
              <a:t>configurações das GPOs podem ser aplicadas em dois tipos de objetos do Active Directory: Usuários e Computadores, desde que estejam em uma OU. </a:t>
            </a:r>
            <a:endParaRPr lang="pt-BR" dirty="0" smtClean="0"/>
          </a:p>
          <a:p>
            <a:endParaRPr lang="pt-BR" dirty="0"/>
          </a:p>
          <a:p>
            <a:r>
              <a:rPr lang="pt-BR" b="1" dirty="0" smtClean="0"/>
              <a:t>Atenção: </a:t>
            </a:r>
            <a:r>
              <a:rPr lang="pt-BR" dirty="0" smtClean="0"/>
              <a:t>Se </a:t>
            </a:r>
            <a:r>
              <a:rPr lang="pt-BR" dirty="0"/>
              <a:t>houver algum conflito entre as configurações dos computadores e dos usuários, as configurações dos usuários vão prevalecer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7602"/>
            <a:ext cx="2088232" cy="103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7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 – Configurações 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3508" y="1196752"/>
            <a:ext cx="87849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As configurações das GPOs podem ser aplicadas em dois tipos de objetos do Active Directory: </a:t>
            </a:r>
            <a:r>
              <a:rPr lang="pt-BR" sz="1600" b="1" dirty="0"/>
              <a:t>Usuários</a:t>
            </a:r>
            <a:r>
              <a:rPr lang="pt-BR" sz="1600" dirty="0"/>
              <a:t> e </a:t>
            </a:r>
            <a:r>
              <a:rPr lang="pt-BR" sz="1600" b="1" dirty="0"/>
              <a:t>Computadores</a:t>
            </a:r>
            <a:r>
              <a:rPr lang="pt-BR" sz="1600" dirty="0"/>
              <a:t>, desde que estejam em uma </a:t>
            </a:r>
            <a:r>
              <a:rPr lang="pt-BR" sz="1600" b="1" dirty="0"/>
              <a:t>OU</a:t>
            </a:r>
            <a:r>
              <a:rPr lang="pt-BR" sz="1600" dirty="0"/>
              <a:t>. Se houver algum conflito entre as configurações dos computadores e dos usuários, as configurações dos usuários vão prevalecer.</a:t>
            </a:r>
          </a:p>
          <a:p>
            <a:endParaRPr lang="pt-BR" sz="1600" dirty="0"/>
          </a:p>
          <a:p>
            <a:r>
              <a:rPr lang="pt-BR" sz="1600" dirty="0"/>
              <a:t>Os tipos de configurações que podem ser feitas estão descritas abaixo:</a:t>
            </a:r>
          </a:p>
          <a:p>
            <a:endParaRPr lang="pt-BR" sz="1600" dirty="0"/>
          </a:p>
          <a:p>
            <a:r>
              <a:rPr lang="pt-BR" sz="1600" b="1" dirty="0"/>
              <a:t>Software</a:t>
            </a:r>
            <a:r>
              <a:rPr lang="pt-BR" sz="1600" dirty="0"/>
              <a:t> </a:t>
            </a:r>
            <a:r>
              <a:rPr lang="pt-BR" sz="1600" b="1" dirty="0"/>
              <a:t>Settings: </a:t>
            </a:r>
            <a:r>
              <a:rPr lang="pt-BR" sz="1600" dirty="0"/>
              <a:t>Nesta categoria, um administrador pode, por exemplo, distribuir aplicações para usuários finais.</a:t>
            </a:r>
          </a:p>
          <a:p>
            <a:endParaRPr lang="pt-BR" sz="1600" dirty="0"/>
          </a:p>
          <a:p>
            <a:r>
              <a:rPr lang="pt-BR" sz="1600" b="1" dirty="0"/>
              <a:t>Windows Settings: </a:t>
            </a:r>
            <a:r>
              <a:rPr lang="pt-BR" sz="1600" dirty="0"/>
              <a:t>Permite ao administrador customizar as configurações do Windows. Estas opções são diferentes para usuários e computadores.</a:t>
            </a:r>
          </a:p>
          <a:p>
            <a:endParaRPr lang="pt-BR" sz="1600" dirty="0"/>
          </a:p>
          <a:p>
            <a:r>
              <a:rPr lang="pt-BR" sz="1600" dirty="0"/>
              <a:t>Por exemplo: Nos computadores, eu posso criar um script para ser executado no Startup e Shutdown. Nos usuários eu crio scripts para rodar no Logon e </a:t>
            </a:r>
            <a:r>
              <a:rPr lang="pt-BR" sz="1600" dirty="0" err="1"/>
              <a:t>Logoff</a:t>
            </a:r>
            <a:r>
              <a:rPr lang="pt-BR" sz="1600" dirty="0"/>
              <a:t>. Além disso, nos usuários posso mudar configurações do Internet Explorer, redirecionar pastas, etc.</a:t>
            </a:r>
          </a:p>
          <a:p>
            <a:endParaRPr lang="pt-BR" sz="1600" dirty="0"/>
          </a:p>
          <a:p>
            <a:r>
              <a:rPr lang="pt-BR" sz="1600" b="1" dirty="0"/>
              <a:t>Administrative Templates: </a:t>
            </a:r>
            <a:r>
              <a:rPr lang="pt-BR" sz="1600" dirty="0"/>
              <a:t>Também são diferentes as opções para computadores e usuários.</a:t>
            </a:r>
          </a:p>
          <a:p>
            <a:endParaRPr lang="pt-BR" sz="1600" dirty="0"/>
          </a:p>
          <a:p>
            <a:r>
              <a:rPr lang="pt-BR" sz="1600" b="1" dirty="0"/>
              <a:t>Por exemplo: </a:t>
            </a:r>
            <a:r>
              <a:rPr lang="pt-BR" sz="1600" dirty="0"/>
              <a:t>Nos computadores eu posso configurar itens do Sistema e nos usuários, posso configurar o Menu Iniciar e Barra de Tarefas.</a:t>
            </a:r>
          </a:p>
        </p:txBody>
      </p:sp>
    </p:spTree>
    <p:extLst>
      <p:ext uri="{BB962C8B-B14F-4D97-AF65-F5344CB8AC3E}">
        <p14:creationId xmlns:p14="http://schemas.microsoft.com/office/powerpoint/2010/main" val="29351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-108520" y="116632"/>
            <a:ext cx="9361040" cy="83497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7504" y="18864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tx2">
                    <a:lumMod val="75000"/>
                  </a:schemeClr>
                </a:solidFill>
              </a:rPr>
              <a:t>Group Policies – Hierarquia </a:t>
            </a:r>
            <a:endParaRPr lang="pt-BR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6440514"/>
            <a:ext cx="9144000" cy="41748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Espaço Reservado para Número de Slide 6"/>
          <p:cNvSpPr txBox="1">
            <a:spLocks/>
          </p:cNvSpPr>
          <p:nvPr/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5516" y="1078897"/>
            <a:ext cx="87129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Hierarquia das GPOs</a:t>
            </a:r>
          </a:p>
          <a:p>
            <a:r>
              <a:rPr lang="pt-BR" sz="1600" dirty="0"/>
              <a:t>Um outro conceito importe é saber a hierarquia das GPOs que podem ser aplicadas em 3 níveis diferentes: Sites, domínios e </a:t>
            </a:r>
            <a:r>
              <a:rPr lang="pt-BR" sz="1600" dirty="0" err="1"/>
              <a:t>OUs</a:t>
            </a:r>
            <a:endParaRPr lang="pt-BR" sz="1600" dirty="0"/>
          </a:p>
          <a:p>
            <a:endParaRPr lang="pt-BR" sz="1600" dirty="0"/>
          </a:p>
          <a:p>
            <a:r>
              <a:rPr lang="pt-BR" sz="1600" b="1" dirty="0"/>
              <a:t>Sites: </a:t>
            </a:r>
            <a:r>
              <a:rPr lang="pt-BR" sz="1600" dirty="0"/>
              <a:t>O mais alto nível. Todas as configurações feitas no site serão aplicadas a todos os domínios que fazem parte dele.</a:t>
            </a:r>
          </a:p>
          <a:p>
            <a:endParaRPr lang="pt-BR" sz="1600" dirty="0"/>
          </a:p>
          <a:p>
            <a:r>
              <a:rPr lang="pt-BR" sz="1600" b="1" dirty="0"/>
              <a:t>Domínios: </a:t>
            </a:r>
            <a:r>
              <a:rPr lang="pt-BR" sz="1600" dirty="0"/>
              <a:t>É o segundo nível. Configurações feitas aqui, afetarão todos os usuários e grupos dentro do domínio.</a:t>
            </a:r>
          </a:p>
          <a:p>
            <a:endParaRPr lang="pt-BR" sz="1600" dirty="0"/>
          </a:p>
          <a:p>
            <a:r>
              <a:rPr lang="pt-BR" sz="1600" b="1" dirty="0" err="1"/>
              <a:t>OUs</a:t>
            </a:r>
            <a:r>
              <a:rPr lang="pt-BR" sz="1600" b="1" dirty="0"/>
              <a:t>: </a:t>
            </a:r>
            <a:r>
              <a:rPr lang="pt-BR" sz="1600" dirty="0"/>
              <a:t>O que se aplica nas </a:t>
            </a:r>
            <a:r>
              <a:rPr lang="pt-BR" sz="1600" dirty="0" err="1"/>
              <a:t>OUs</a:t>
            </a:r>
            <a:r>
              <a:rPr lang="pt-BR" sz="1600" dirty="0"/>
              <a:t> afetarão todos os usuários dentro dela.</a:t>
            </a:r>
          </a:p>
          <a:p>
            <a:endParaRPr lang="pt-BR" sz="1600" dirty="0"/>
          </a:p>
          <a:p>
            <a:r>
              <a:rPr lang="pt-BR" sz="1600" dirty="0"/>
              <a:t>É importante lembrar que as opções são cumulativas por padrão. Sendo assim, se eu sou um usuário da OU Engenharia, posso receber configurações que vem do Site, Domínio e da minha própria OU.</a:t>
            </a:r>
          </a:p>
          <a:p>
            <a:endParaRPr lang="pt-BR" sz="1600" dirty="0"/>
          </a:p>
          <a:p>
            <a:r>
              <a:rPr lang="pt-BR" sz="1600" b="1" dirty="0"/>
              <a:t>Exemplo:</a:t>
            </a:r>
          </a:p>
          <a:p>
            <a:r>
              <a:rPr lang="pt-BR" sz="1600" dirty="0" smtClean="0"/>
              <a:t>No </a:t>
            </a:r>
            <a:r>
              <a:rPr lang="pt-BR" sz="1600" dirty="0"/>
              <a:t>Site foi configurado uma GPO para os usuários mudarem a senha a cada 50 dias. No Domínio, foi configurada outra GPO desativando o prompt de Comando e na OU Engenharia, foi configurada outra GPO para especificar o papel de parede padrão do meu desktop.</a:t>
            </a:r>
          </a:p>
          <a:p>
            <a:endParaRPr lang="pt-BR" sz="1600" dirty="0"/>
          </a:p>
          <a:p>
            <a:r>
              <a:rPr lang="pt-BR" sz="1600" dirty="0"/>
              <a:t>Quando eu me logar será aplicada as três GPOs.</a:t>
            </a:r>
          </a:p>
        </p:txBody>
      </p:sp>
    </p:spTree>
    <p:extLst>
      <p:ext uri="{BB962C8B-B14F-4D97-AF65-F5344CB8AC3E}">
        <p14:creationId xmlns:p14="http://schemas.microsoft.com/office/powerpoint/2010/main" val="429229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18814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36" ma:contentTypeDescription="Create a new document." ma:contentTypeScope="" ma:versionID="e4a5fc713301fd121d9c49aa2472189d"/>
</file>

<file path=customXml/itemProps1.xml><?xml version="1.0" encoding="utf-8"?>
<ds:datastoreItem xmlns:ds="http://schemas.openxmlformats.org/officeDocument/2006/customXml" ds:itemID="{2057137F-A1CA-44A6-9F64-986AECB5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5B872-C328-4446-ABF7-128F80FC9486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1291341-A9BF-4C17-AE0C-2BCEDE39181A}">
  <ds:schemaRefs>
    <ds:schemaRef ds:uri="http://schemas.microsoft.com/office/2006/metadata/contentType"/>
    <ds:schemaRef ds:uri="http://schemas.microsoft.com/office/2006/metadata/properties/metaAttribut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TS101881420</Template>
  <TotalTime>3467</TotalTime>
  <Words>4547</Words>
  <Application>Microsoft Office PowerPoint</Application>
  <PresentationFormat>Apresentação na tela (4:3)</PresentationFormat>
  <Paragraphs>744</Paragraphs>
  <Slides>57</Slides>
  <Notes>0</Notes>
  <HiddenSlides>1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59" baseType="lpstr">
      <vt:lpstr>TS101881420</vt:lpstr>
      <vt:lpstr>Acrobat 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NetService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Lima</dc:creator>
  <cp:lastModifiedBy>Guilherme Lima</cp:lastModifiedBy>
  <cp:revision>150</cp:revision>
  <dcterms:created xsi:type="dcterms:W3CDTF">2010-08-11T03:27:05Z</dcterms:created>
  <dcterms:modified xsi:type="dcterms:W3CDTF">2010-10-24T13:51:14Z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TC018814209991</vt:lpwstr>
  </property>
</Properties>
</file>